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7" r:id="rId1"/>
  </p:sldMasterIdLst>
  <p:notesMasterIdLst>
    <p:notesMasterId r:id="rId22"/>
  </p:notesMasterIdLst>
  <p:sldIdLst>
    <p:sldId id="256" r:id="rId2"/>
    <p:sldId id="257" r:id="rId3"/>
    <p:sldId id="258" r:id="rId4"/>
    <p:sldId id="262" r:id="rId5"/>
    <p:sldId id="259" r:id="rId6"/>
    <p:sldId id="263" r:id="rId7"/>
    <p:sldId id="264" r:id="rId8"/>
    <p:sldId id="260" r:id="rId9"/>
    <p:sldId id="265" r:id="rId10"/>
    <p:sldId id="266" r:id="rId11"/>
    <p:sldId id="267" r:id="rId12"/>
    <p:sldId id="268" r:id="rId13"/>
    <p:sldId id="269" r:id="rId14"/>
    <p:sldId id="270" r:id="rId15"/>
    <p:sldId id="271" r:id="rId16"/>
    <p:sldId id="272" r:id="rId17"/>
    <p:sldId id="273" r:id="rId18"/>
    <p:sldId id="274" r:id="rId19"/>
    <p:sldId id="261"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32"/>
    <p:restoredTop sz="76168"/>
  </p:normalViewPr>
  <p:slideViewPr>
    <p:cSldViewPr snapToGrid="0" snapToObjects="1">
      <p:cViewPr varScale="1">
        <p:scale>
          <a:sx n="52" d="100"/>
          <a:sy n="52" d="100"/>
        </p:scale>
        <p:origin x="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D29F2-5071-D944-825B-297924A0FB3B}" type="datetimeFigureOut">
              <a:rPr kumimoji="1" lang="zh-CN" altLang="en-US" smtClean="0"/>
              <a:t>2017/10/16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E8D5F-EBDA-C54D-9525-29E5B2B97676}" type="slidenum">
              <a:rPr kumimoji="1" lang="zh-CN" altLang="en-US" smtClean="0"/>
              <a:t>‹#›</a:t>
            </a:fld>
            <a:endParaRPr kumimoji="1" lang="zh-CN" altLang="en-US"/>
          </a:p>
        </p:txBody>
      </p:sp>
    </p:spTree>
    <p:extLst>
      <p:ext uri="{BB962C8B-B14F-4D97-AF65-F5344CB8AC3E}">
        <p14:creationId xmlns:p14="http://schemas.microsoft.com/office/powerpoint/2010/main" val="102153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Traditional data visualization tools are often inadequate to handle big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More generally, many data sets are too large to fit in memory and may be distributed across a cluster;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3</a:t>
            </a:fld>
            <a:endParaRPr kumimoji="1" lang="zh-CN" altLang="en-US"/>
          </a:p>
        </p:txBody>
      </p:sp>
    </p:spTree>
    <p:extLst>
      <p:ext uri="{BB962C8B-B14F-4D97-AF65-F5344CB8AC3E}">
        <p14:creationId xmlns:p14="http://schemas.microsoft.com/office/powerpoint/2010/main" val="1941966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14</a:t>
            </a:fld>
            <a:endParaRPr kumimoji="1" lang="zh-CN" altLang="en-US"/>
          </a:p>
        </p:txBody>
      </p:sp>
    </p:spTree>
    <p:extLst>
      <p:ext uri="{BB962C8B-B14F-4D97-AF65-F5344CB8AC3E}">
        <p14:creationId xmlns:p14="http://schemas.microsoft.com/office/powerpoint/2010/main" val="45968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15</a:t>
            </a:fld>
            <a:endParaRPr kumimoji="1" lang="zh-CN" altLang="en-US"/>
          </a:p>
        </p:txBody>
      </p:sp>
    </p:spTree>
    <p:extLst>
      <p:ext uri="{BB962C8B-B14F-4D97-AF65-F5344CB8AC3E}">
        <p14:creationId xmlns:p14="http://schemas.microsoft.com/office/powerpoint/2010/main" val="90274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16</a:t>
            </a:fld>
            <a:endParaRPr kumimoji="1" lang="zh-CN" altLang="en-US"/>
          </a:p>
        </p:txBody>
      </p:sp>
    </p:spTree>
    <p:extLst>
      <p:ext uri="{BB962C8B-B14F-4D97-AF65-F5344CB8AC3E}">
        <p14:creationId xmlns:p14="http://schemas.microsoft.com/office/powerpoint/2010/main" val="63992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Given a visualization definition, </a:t>
            </a:r>
            <a:r>
              <a:rPr lang="en-US" altLang="zh-CN" sz="1200" i="1" kern="1200" dirty="0" err="1" smtClean="0">
                <a:solidFill>
                  <a:schemeClr val="tx1"/>
                </a:solidFill>
                <a:effectLst/>
                <a:latin typeface="+mn-lt"/>
                <a:ea typeface="+mn-ea"/>
                <a:cs typeface="+mn-cs"/>
              </a:rPr>
              <a:t>im</a:t>
            </a:r>
            <a:r>
              <a:rPr lang="en-US" altLang="zh-CN" sz="1200" i="1" kern="1200" dirty="0" smtClean="0">
                <a:solidFill>
                  <a:schemeClr val="tx1"/>
                </a:solidFill>
                <a:effectLst/>
                <a:latin typeface="+mn-lt"/>
                <a:ea typeface="+mn-ea"/>
                <a:cs typeface="+mn-cs"/>
              </a:rPr>
              <a:t>- </a:t>
            </a:r>
            <a:r>
              <a:rPr lang="en-US" altLang="zh-CN" sz="1200" i="1" kern="1200" dirty="0" err="1" smtClean="0">
                <a:solidFill>
                  <a:schemeClr val="tx1"/>
                </a:solidFill>
                <a:effectLst/>
                <a:latin typeface="+mn-lt"/>
                <a:ea typeface="+mn-ea"/>
                <a:cs typeface="+mn-cs"/>
              </a:rPr>
              <a:t>Mens</a:t>
            </a:r>
            <a:r>
              <a:rPr lang="en-US" altLang="zh-CN" sz="1200" i="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loads data tiles from a server and provides an </a:t>
            </a:r>
            <a:r>
              <a:rPr lang="en-US" altLang="zh-CN" sz="1200" kern="1200" dirty="0" err="1" smtClean="0">
                <a:solidFill>
                  <a:schemeClr val="tx1"/>
                </a:solidFill>
                <a:effectLst/>
                <a:latin typeface="+mn-lt"/>
                <a:ea typeface="+mn-ea"/>
                <a:cs typeface="+mn-cs"/>
              </a:rPr>
              <a:t>interac</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tive</a:t>
            </a:r>
            <a:r>
              <a:rPr lang="en-US" altLang="zh-CN" sz="1200" kern="1200" dirty="0" smtClean="0">
                <a:solidFill>
                  <a:schemeClr val="tx1"/>
                </a:solidFill>
                <a:effectLst/>
                <a:latin typeface="+mn-lt"/>
                <a:ea typeface="+mn-ea"/>
                <a:cs typeface="+mn-cs"/>
              </a:rPr>
              <a:t> multiple view display of binned plots within standards- compliant web browsers.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a:t>
            </a:r>
            <a:r>
              <a:rPr lang="en-US" altLang="zh-CN" sz="1200" kern="1200" dirty="0" err="1" smtClean="0">
                <a:solidFill>
                  <a:schemeClr val="tx1"/>
                </a:solidFill>
                <a:effectLst/>
                <a:latin typeface="+mn-lt"/>
                <a:ea typeface="+mn-ea"/>
                <a:cs typeface="+mn-cs"/>
              </a:rPr>
              <a:t>WebGL</a:t>
            </a:r>
            <a:r>
              <a:rPr lang="en-US" altLang="zh-CN" sz="1200" kern="1200" dirty="0" smtClean="0">
                <a:solidFill>
                  <a:schemeClr val="tx1"/>
                </a:solidFill>
                <a:effectLst/>
                <a:latin typeface="+mn-lt"/>
                <a:ea typeface="+mn-ea"/>
                <a:cs typeface="+mn-cs"/>
              </a:rPr>
              <a:t>, a JavaScript </a:t>
            </a:r>
            <a:r>
              <a:rPr lang="en-US" altLang="zh-CN" sz="1200" kern="1200" dirty="0" err="1" smtClean="0">
                <a:solidFill>
                  <a:schemeClr val="tx1"/>
                </a:solidFill>
                <a:effectLst/>
                <a:latin typeface="+mn-lt"/>
                <a:ea typeface="+mn-ea"/>
                <a:cs typeface="+mn-cs"/>
              </a:rPr>
              <a:t>vari</a:t>
            </a:r>
            <a:r>
              <a:rPr lang="en-US" altLang="zh-CN" sz="1200" kern="1200" dirty="0" smtClean="0">
                <a:solidFill>
                  <a:schemeClr val="tx1"/>
                </a:solidFill>
                <a:effectLst/>
                <a:latin typeface="+mn-lt"/>
                <a:ea typeface="+mn-ea"/>
                <a:cs typeface="+mn-cs"/>
              </a:rPr>
              <a:t>- ant of the OpenGL ES 2.0 specification, to perform GPU- based computation and render visualizations to HTML5 can- vas elements.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17</a:t>
            </a:fld>
            <a:endParaRPr kumimoji="1" lang="zh-CN" altLang="en-US"/>
          </a:p>
        </p:txBody>
      </p:sp>
    </p:spTree>
    <p:extLst>
      <p:ext uri="{BB962C8B-B14F-4D97-AF65-F5344CB8AC3E}">
        <p14:creationId xmlns:p14="http://schemas.microsoft.com/office/powerpoint/2010/main" val="1306281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18</a:t>
            </a:fld>
            <a:endParaRPr kumimoji="1" lang="zh-CN" altLang="en-US"/>
          </a:p>
        </p:txBody>
      </p:sp>
    </p:spTree>
    <p:extLst>
      <p:ext uri="{BB962C8B-B14F-4D97-AF65-F5344CB8AC3E}">
        <p14:creationId xmlns:p14="http://schemas.microsoft.com/office/powerpoint/2010/main" val="1635042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brushing of more than four </a:t>
            </a:r>
            <a:r>
              <a:rPr lang="en-US" altLang="zh-CN" sz="1200" kern="1200" dirty="0" smtClean="0">
                <a:solidFill>
                  <a:schemeClr val="tx1"/>
                </a:solidFill>
                <a:effectLst/>
                <a:latin typeface="+mn-lt"/>
                <a:ea typeface="+mn-ea"/>
                <a:cs typeface="+mn-cs"/>
              </a:rPr>
              <a:t>dimensions</a:t>
            </a:r>
            <a:r>
              <a:rPr lang="en-US" altLang="zh-CN" sz="1200" kern="1200" dirty="0" smtClean="0">
                <a:solidFill>
                  <a:schemeClr val="tx1"/>
                </a:solidFill>
                <a:effectLst/>
                <a:latin typeface="+mn-lt"/>
                <a:ea typeface="+mn-ea"/>
                <a:cs typeface="+mn-cs"/>
              </a:rPr>
              <a:t>. For example, in the </a:t>
            </a:r>
            <a:r>
              <a:rPr lang="en-US" altLang="zh-CN" sz="1200" kern="1200" dirty="0" err="1" smtClean="0">
                <a:solidFill>
                  <a:schemeClr val="tx1"/>
                </a:solidFill>
                <a:effectLst/>
                <a:latin typeface="+mn-lt"/>
                <a:ea typeface="+mn-ea"/>
                <a:cs typeface="+mn-cs"/>
              </a:rPr>
              <a:t>Brightkite</a:t>
            </a:r>
            <a:r>
              <a:rPr lang="en-US" altLang="zh-CN" sz="1200" kern="1200" dirty="0" smtClean="0">
                <a:solidFill>
                  <a:schemeClr val="tx1"/>
                </a:solidFill>
                <a:effectLst/>
                <a:latin typeface="+mn-lt"/>
                <a:ea typeface="+mn-ea"/>
                <a:cs typeface="+mn-cs"/>
              </a:rPr>
              <a:t> visualizations in Fig- </a:t>
            </a:r>
            <a:r>
              <a:rPr lang="en-US" altLang="zh-CN" sz="1200" kern="1200" dirty="0" err="1" smtClean="0">
                <a:solidFill>
                  <a:schemeClr val="tx1"/>
                </a:solidFill>
                <a:effectLst/>
                <a:latin typeface="+mn-lt"/>
                <a:ea typeface="+mn-ea"/>
                <a:cs typeface="+mn-cs"/>
              </a:rPr>
              <a:t>ure</a:t>
            </a:r>
            <a:r>
              <a:rPr lang="en-US" altLang="zh-CN" sz="1200" kern="1200" dirty="0" smtClean="0">
                <a:solidFill>
                  <a:schemeClr val="tx1"/>
                </a:solidFill>
                <a:effectLst/>
                <a:latin typeface="+mn-lt"/>
                <a:ea typeface="+mn-ea"/>
                <a:cs typeface="+mn-cs"/>
              </a:rPr>
              <a:t> 4, users may want to explore the geographic distribution of </a:t>
            </a:r>
            <a:r>
              <a:rPr lang="en-US" altLang="zh-CN" sz="1200" kern="1200" dirty="0" err="1" smtClean="0">
                <a:solidFill>
                  <a:schemeClr val="tx1"/>
                </a:solidFill>
                <a:effectLst/>
                <a:latin typeface="+mn-lt"/>
                <a:ea typeface="+mn-ea"/>
                <a:cs typeface="+mn-cs"/>
              </a:rPr>
              <a:t>checkins</a:t>
            </a:r>
            <a:r>
              <a:rPr lang="en-US" altLang="zh-CN" sz="1200" kern="1200" dirty="0" smtClean="0">
                <a:solidFill>
                  <a:schemeClr val="tx1"/>
                </a:solidFill>
                <a:effectLst/>
                <a:latin typeface="+mn-lt"/>
                <a:ea typeface="+mn-ea"/>
                <a:cs typeface="+mn-cs"/>
              </a:rPr>
              <a:t> across 24 hours in a particular day. To do so, they may select both a specific month and day, then perform brushing and linking between the Hour histogram and the </a:t>
            </a:r>
            <a:r>
              <a:rPr lang="en-US" altLang="zh-CN" sz="1200" kern="1200" dirty="0" err="1" smtClean="0">
                <a:solidFill>
                  <a:schemeClr val="tx1"/>
                </a:solidFill>
                <a:effectLst/>
                <a:latin typeface="+mn-lt"/>
                <a:ea typeface="+mn-ea"/>
                <a:cs typeface="+mn-cs"/>
              </a:rPr>
              <a:t>ge</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ographic</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heatmap</a:t>
            </a:r>
            <a:r>
              <a:rPr lang="en-US" altLang="zh-CN" sz="1200" kern="1200" dirty="0" smtClean="0">
                <a:solidFill>
                  <a:schemeClr val="tx1"/>
                </a:solidFill>
                <a:effectLst/>
                <a:latin typeface="+mn-lt"/>
                <a:ea typeface="+mn-ea"/>
                <a:cs typeface="+mn-cs"/>
              </a:rPr>
              <a:t>.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future step is to provide an interface for </a:t>
            </a:r>
            <a:r>
              <a:rPr lang="en-US" altLang="zh-CN" sz="1200" kern="1200" dirty="0" err="1" smtClean="0">
                <a:solidFill>
                  <a:schemeClr val="tx1"/>
                </a:solidFill>
                <a:effectLst/>
                <a:latin typeface="+mn-lt"/>
                <a:ea typeface="+mn-ea"/>
                <a:cs typeface="+mn-cs"/>
              </a:rPr>
              <a:t>visu</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alization</a:t>
            </a:r>
            <a:r>
              <a:rPr lang="en-US" altLang="zh-CN" sz="1200" kern="1200" dirty="0" smtClean="0">
                <a:solidFill>
                  <a:schemeClr val="tx1"/>
                </a:solidFill>
                <a:effectLst/>
                <a:latin typeface="+mn-lt"/>
                <a:ea typeface="+mn-ea"/>
                <a:cs typeface="+mn-cs"/>
              </a:rPr>
              <a:t> construction. Currently </a:t>
            </a:r>
            <a:r>
              <a:rPr lang="en-US" altLang="zh-CN" sz="1200" i="1" kern="1200" dirty="0" err="1" smtClean="0">
                <a:solidFill>
                  <a:schemeClr val="tx1"/>
                </a:solidFill>
                <a:effectLst/>
                <a:latin typeface="+mn-lt"/>
                <a:ea typeface="+mn-ea"/>
                <a:cs typeface="+mn-cs"/>
              </a:rPr>
              <a:t>imMens</a:t>
            </a:r>
            <a:r>
              <a:rPr lang="en-US" altLang="zh-CN" sz="1200" i="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uses hand-coded specifications</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contrast, Tableau’s drag-and-drop interface [Tab] supports dynamic construction of multiscale </a:t>
            </a:r>
            <a:r>
              <a:rPr lang="en-US" altLang="zh-CN" sz="1200" kern="1200" dirty="0" err="1" smtClean="0">
                <a:solidFill>
                  <a:schemeClr val="tx1"/>
                </a:solidFill>
                <a:effectLst/>
                <a:latin typeface="+mn-lt"/>
                <a:ea typeface="+mn-ea"/>
                <a:cs typeface="+mn-cs"/>
              </a:rPr>
              <a:t>visualiza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tions</a:t>
            </a:r>
            <a:r>
              <a:rPr lang="en-US" altLang="zh-CN" sz="1200" kern="1200" dirty="0" smtClean="0">
                <a:solidFill>
                  <a:schemeClr val="tx1"/>
                </a:solidFill>
                <a:effectLst/>
                <a:latin typeface="+mn-lt"/>
                <a:ea typeface="+mn-ea"/>
                <a:cs typeface="+mn-cs"/>
              </a:rPr>
              <a:t>. We plan to combine a similar design with the visual- </a:t>
            </a:r>
            <a:r>
              <a:rPr lang="en-US" altLang="zh-CN" sz="1200" kern="1200" dirty="0" err="1" smtClean="0">
                <a:solidFill>
                  <a:schemeClr val="tx1"/>
                </a:solidFill>
                <a:effectLst/>
                <a:latin typeface="+mn-lt"/>
                <a:ea typeface="+mn-ea"/>
                <a:cs typeface="+mn-cs"/>
              </a:rPr>
              <a:t>ization</a:t>
            </a:r>
            <a:r>
              <a:rPr lang="en-US" altLang="zh-CN" sz="1200" kern="1200" dirty="0" smtClean="0">
                <a:solidFill>
                  <a:schemeClr val="tx1"/>
                </a:solidFill>
                <a:effectLst/>
                <a:latin typeface="+mn-lt"/>
                <a:ea typeface="+mn-ea"/>
                <a:cs typeface="+mn-cs"/>
              </a:rPr>
              <a:t> and interaction facilities of </a:t>
            </a:r>
            <a:r>
              <a:rPr lang="en-US" altLang="zh-CN" sz="1200" i="1" kern="1200" dirty="0" err="1" smtClean="0">
                <a:solidFill>
                  <a:schemeClr val="tx1"/>
                </a:solidFill>
                <a:effectLst/>
                <a:latin typeface="+mn-lt"/>
                <a:ea typeface="+mn-ea"/>
                <a:cs typeface="+mn-cs"/>
              </a:rPr>
              <a:t>imMens</a:t>
            </a:r>
            <a:r>
              <a:rPr lang="en-US" altLang="zh-CN" sz="1200" kern="1200" dirty="0" smtClean="0">
                <a:solidFill>
                  <a:schemeClr val="tx1"/>
                </a:solidFill>
                <a:effectLst/>
                <a:latin typeface="+mn-lt"/>
                <a:ea typeface="+mn-ea"/>
                <a:cs typeface="+mn-cs"/>
              </a:rPr>
              <a:t>. </a:t>
            </a:r>
            <a:endParaRPr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19</a:t>
            </a:fld>
            <a:endParaRPr kumimoji="1" lang="zh-CN" altLang="en-US"/>
          </a:p>
        </p:txBody>
      </p:sp>
    </p:spTree>
    <p:extLst>
      <p:ext uri="{BB962C8B-B14F-4D97-AF65-F5344CB8AC3E}">
        <p14:creationId xmlns:p14="http://schemas.microsoft.com/office/powerpoint/2010/main" val="68264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4</a:t>
            </a:fld>
            <a:endParaRPr kumimoji="1" lang="zh-CN" altLang="en-US"/>
          </a:p>
        </p:txBody>
      </p:sp>
    </p:spTree>
    <p:extLst>
      <p:ext uri="{BB962C8B-B14F-4D97-AF65-F5344CB8AC3E}">
        <p14:creationId xmlns:p14="http://schemas.microsoft.com/office/powerpoint/2010/main" val="106782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Simple random sampling (every data point has the same probability of being selected) :</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sample resulting may not be representative and can miss important structures or outliers.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Systematic sampling sorts data points in a particular order and selects data points at regular intervals with a random start.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Stratified sampling divides a data set into disjoint subgroups or “strata”, and applies simple or systematic sampling within each stratum.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these methods require that specific dimensions be chosen ahead of time, requiring prior knowledge and often costly pre-processing.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6</a:t>
            </a:fld>
            <a:endParaRPr kumimoji="1" lang="zh-CN" altLang="en-US"/>
          </a:p>
        </p:txBody>
      </p:sp>
    </p:spTree>
    <p:extLst>
      <p:ext uri="{BB962C8B-B14F-4D97-AF65-F5344CB8AC3E}">
        <p14:creationId xmlns:p14="http://schemas.microsoft.com/office/powerpoint/2010/main" val="8521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a numeric variable, one can define bins as adjacent </a:t>
            </a:r>
            <a:r>
              <a:rPr lang="en-US" altLang="zh-CN" sz="1200" kern="1200" dirty="0" smtClean="0">
                <a:solidFill>
                  <a:schemeClr val="tx1"/>
                </a:solidFill>
                <a:effectLst/>
                <a:latin typeface="+mn-lt"/>
                <a:ea typeface="+mn-ea"/>
                <a:cs typeface="+mn-cs"/>
              </a:rPr>
              <a:t>intervals </a:t>
            </a:r>
            <a:r>
              <a:rPr lang="en-US" altLang="zh-CN" sz="1200" kern="1200" dirty="0" smtClean="0">
                <a:solidFill>
                  <a:schemeClr val="tx1"/>
                </a:solidFill>
                <a:effectLst/>
                <a:latin typeface="+mn-lt"/>
                <a:ea typeface="+mn-ea"/>
                <a:cs typeface="+mn-cs"/>
              </a:rPr>
              <a:t>over a continuous range. For categorical variables, one can simply treat each value as a bin.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7</a:t>
            </a:fld>
            <a:endParaRPr kumimoji="1" lang="zh-CN" altLang="en-US"/>
          </a:p>
        </p:txBody>
      </p:sp>
    </p:spTree>
    <p:extLst>
      <p:ext uri="{BB962C8B-B14F-4D97-AF65-F5344CB8AC3E}">
        <p14:creationId xmlns:p14="http://schemas.microsoft.com/office/powerpoint/2010/main" val="115950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One can see richer information in the </a:t>
            </a:r>
            <a:r>
              <a:rPr lang="en-US" altLang="zh-CN" sz="1200" kern="1200" dirty="0" err="1" smtClean="0">
                <a:solidFill>
                  <a:schemeClr val="tx1"/>
                </a:solidFill>
                <a:effectLst/>
                <a:latin typeface="+mn-lt"/>
                <a:ea typeface="+mn-ea"/>
                <a:cs typeface="+mn-cs"/>
              </a:rPr>
              <a:t>heatmap</a:t>
            </a:r>
            <a:r>
              <a:rPr lang="en-US" altLang="zh-CN" sz="1200" kern="1200" dirty="0" smtClean="0">
                <a:solidFill>
                  <a:schemeClr val="tx1"/>
                </a:solidFill>
                <a:effectLst/>
                <a:latin typeface="+mn-lt"/>
                <a:ea typeface="+mn-ea"/>
                <a:cs typeface="+mn-cs"/>
              </a:rPr>
              <a:t>, including patterns on inter-state highways, events outside the US, and a long trail of </a:t>
            </a:r>
            <a:r>
              <a:rPr lang="en-US" altLang="zh-CN" sz="1200" kern="1200" dirty="0" err="1" smtClean="0">
                <a:solidFill>
                  <a:schemeClr val="tx1"/>
                </a:solidFill>
                <a:effectLst/>
                <a:latin typeface="+mn-lt"/>
                <a:ea typeface="+mn-ea"/>
                <a:cs typeface="+mn-cs"/>
              </a:rPr>
              <a:t>checkins</a:t>
            </a:r>
            <a:r>
              <a:rPr lang="en-US" altLang="zh-CN" sz="1200" kern="1200" dirty="0" smtClean="0">
                <a:solidFill>
                  <a:schemeClr val="tx1"/>
                </a:solidFill>
                <a:effectLst/>
                <a:latin typeface="+mn-lt"/>
                <a:ea typeface="+mn-ea"/>
                <a:cs typeface="+mn-cs"/>
              </a:rPr>
              <a:t> spanning the coast of Texas and Gulf of Mexico. These are </a:t>
            </a:r>
            <a:r>
              <a:rPr lang="en-US" altLang="zh-CN" sz="1200" kern="1200" dirty="0" err="1" smtClean="0">
                <a:solidFill>
                  <a:schemeClr val="tx1"/>
                </a:solidFill>
                <a:effectLst/>
                <a:latin typeface="+mn-lt"/>
                <a:ea typeface="+mn-ea"/>
                <a:cs typeface="+mn-cs"/>
              </a:rPr>
              <a:t>checkins</a:t>
            </a:r>
            <a:r>
              <a:rPr lang="en-US" altLang="zh-CN" sz="1200" kern="1200" dirty="0" smtClean="0">
                <a:solidFill>
                  <a:schemeClr val="tx1"/>
                </a:solidFill>
                <a:effectLst/>
                <a:latin typeface="+mn-lt"/>
                <a:ea typeface="+mn-ea"/>
                <a:cs typeface="+mn-cs"/>
              </a:rPr>
              <a:t> made by </a:t>
            </a:r>
            <a:r>
              <a:rPr lang="en-US" altLang="zh-CN" sz="1200" kern="1200" dirty="0" err="1" smtClean="0">
                <a:solidFill>
                  <a:schemeClr val="tx1"/>
                </a:solidFill>
                <a:effectLst/>
                <a:latin typeface="+mn-lt"/>
                <a:ea typeface="+mn-ea"/>
                <a:cs typeface="+mn-cs"/>
              </a:rPr>
              <a:t>Brightkite</a:t>
            </a:r>
            <a:r>
              <a:rPr lang="en-US" altLang="zh-CN" sz="1200" kern="1200" dirty="0" smtClean="0">
                <a:solidFill>
                  <a:schemeClr val="tx1"/>
                </a:solidFill>
                <a:effectLst/>
                <a:latin typeface="+mn-lt"/>
                <a:ea typeface="+mn-ea"/>
                <a:cs typeface="+mn-cs"/>
              </a:rPr>
              <a:t> user account “Hurricane Ike” that report the location of the hurricane along its path in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9</a:t>
            </a:fld>
            <a:endParaRPr kumimoji="1" lang="zh-CN" altLang="en-US"/>
          </a:p>
        </p:txBody>
      </p:sp>
    </p:spTree>
    <p:extLst>
      <p:ext uri="{BB962C8B-B14F-4D97-AF65-F5344CB8AC3E}">
        <p14:creationId xmlns:p14="http://schemas.microsoft.com/office/powerpoint/2010/main" val="90381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consider binning schemes for four data types commonly found in databases: ordinal, numeric, temporal and geo- graphic.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ordinal and (sorted) categorical data, each distinct value is a bin. We group numeric data into adjacent intervals over a continuous range. Temporal values can be binned at various levels of granularity: year, month, week, day, hour, </a:t>
            </a:r>
            <a:r>
              <a:rPr lang="en-US" altLang="zh-CN" sz="1200" i="1" kern="1200" dirty="0" smtClean="0">
                <a:solidFill>
                  <a:schemeClr val="tx1"/>
                </a:solidFill>
                <a:effectLst/>
                <a:latin typeface="+mn-lt"/>
                <a:ea typeface="+mn-ea"/>
                <a:cs typeface="+mn-cs"/>
              </a:rPr>
              <a:t>etc</a:t>
            </a:r>
            <a:r>
              <a:rPr lang="en-US" altLang="zh-CN" sz="1200" kern="1200" dirty="0" smtClean="0">
                <a:solidFill>
                  <a:schemeClr val="tx1"/>
                </a:solidFill>
                <a:effectLst/>
                <a:latin typeface="+mn-lt"/>
                <a:ea typeface="+mn-ea"/>
                <a:cs typeface="+mn-cs"/>
              </a:rPr>
              <a:t>. For geographic data, we treat 1D nominal units such as states or countries as unique bins. If locations are specified as latitude and longitude points, we bin their projected spatial coordinates.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10</a:t>
            </a:fld>
            <a:endParaRPr kumimoji="1" lang="zh-CN" altLang="en-US"/>
          </a:p>
        </p:txBody>
      </p:sp>
    </p:spTree>
    <p:extLst>
      <p:ext uri="{BB962C8B-B14F-4D97-AF65-F5344CB8AC3E}">
        <p14:creationId xmlns:p14="http://schemas.microsoft.com/office/powerpoint/2010/main" val="181769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While each binned chart type in the previous section visualizes one or two aggregated dimensions, more data resolution is needed to support interaction. Panning and zooming may require finer grained bins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Brushing &amp; linking, in which selections in one view </a:t>
            </a:r>
            <a:r>
              <a:rPr lang="en-US" altLang="zh-CN" sz="1200" kern="1200" dirty="0" smtClean="0">
                <a:solidFill>
                  <a:schemeClr val="tx1"/>
                </a:solidFill>
                <a:effectLst/>
                <a:latin typeface="+mn-lt"/>
                <a:ea typeface="+mn-ea"/>
                <a:cs typeface="+mn-cs"/>
              </a:rPr>
              <a:t>highlight </a:t>
            </a:r>
            <a:r>
              <a:rPr lang="en-US" altLang="zh-CN" sz="1200" kern="1200" dirty="0" smtClean="0">
                <a:solidFill>
                  <a:schemeClr val="tx1"/>
                </a:solidFill>
                <a:effectLst/>
                <a:latin typeface="+mn-lt"/>
                <a:ea typeface="+mn-ea"/>
                <a:cs typeface="+mn-cs"/>
              </a:rPr>
              <a:t>the corresponding data in other views, requires </a:t>
            </a:r>
            <a:r>
              <a:rPr lang="en-US" altLang="zh-CN" sz="1200" kern="1200" dirty="0" smtClean="0">
                <a:solidFill>
                  <a:schemeClr val="tx1"/>
                </a:solidFill>
                <a:effectLst/>
                <a:latin typeface="+mn-lt"/>
                <a:ea typeface="+mn-ea"/>
                <a:cs typeface="+mn-cs"/>
              </a:rPr>
              <a:t>computing </a:t>
            </a:r>
            <a:r>
              <a:rPr lang="en-US" altLang="zh-CN" sz="1200" kern="1200" dirty="0" smtClean="0">
                <a:solidFill>
                  <a:schemeClr val="tx1"/>
                </a:solidFill>
                <a:effectLst/>
                <a:latin typeface="+mn-lt"/>
                <a:ea typeface="+mn-ea"/>
                <a:cs typeface="+mn-cs"/>
              </a:rPr>
              <a:t>aggregates filtered by an initial data selection </a:t>
            </a:r>
            <a:endParaRPr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11</a:t>
            </a:fld>
            <a:endParaRPr kumimoji="1" lang="zh-CN" altLang="en-US"/>
          </a:p>
        </p:txBody>
      </p:sp>
    </p:spTree>
    <p:extLst>
      <p:ext uri="{BB962C8B-B14F-4D97-AF65-F5344CB8AC3E}">
        <p14:creationId xmlns:p14="http://schemas.microsoft.com/office/powerpoint/2010/main" val="125444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any pair of 1D or 2D binned plots, the maximum number of dimensions needed to support brushing &amp; linking is four </a:t>
            </a:r>
            <a:r>
              <a:rPr kumimoji="1"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between two binned scatterplots that do not share a dimension </a:t>
            </a:r>
            <a:r>
              <a:rPr kumimoji="1" lang="en-US"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four 3-dimensional cubes can cover all the possible brushing and linking scenarios shown in Figure 4: (X, Y, Hour), (X, Y, Day), (X, Y, Month), (Hour, Day, Month). If we assume a uniform bin count </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 this decomposition reduces the total data record count from </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5 to 4</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3; when </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=50, the reduction is from 312.5M to 0.5M records.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12</a:t>
            </a:fld>
            <a:endParaRPr kumimoji="1" lang="zh-CN" altLang="en-US"/>
          </a:p>
        </p:txBody>
      </p:sp>
    </p:spTree>
    <p:extLst>
      <p:ext uri="{BB962C8B-B14F-4D97-AF65-F5344CB8AC3E}">
        <p14:creationId xmlns:p14="http://schemas.microsoft.com/office/powerpoint/2010/main" val="203862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8B0E8D5F-EBDA-C54D-9525-29E5B2B97676}" type="slidenum">
              <a:rPr kumimoji="1" lang="zh-CN" altLang="en-US" smtClean="0"/>
              <a:t>13</a:t>
            </a:fld>
            <a:endParaRPr kumimoji="1" lang="zh-CN" altLang="en-US"/>
          </a:p>
        </p:txBody>
      </p:sp>
    </p:spTree>
    <p:extLst>
      <p:ext uri="{BB962C8B-B14F-4D97-AF65-F5344CB8AC3E}">
        <p14:creationId xmlns:p14="http://schemas.microsoft.com/office/powerpoint/2010/main" val="112361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5118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208624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16357243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1552626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0597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81618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169171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208437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zh-CN" altLang="en-US"/>
          </a:p>
        </p:txBody>
      </p:sp>
      <p:sp>
        <p:nvSpPr>
          <p:cNvPr id="9" name="Slide Number Placeholder 8"/>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13207540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442068E-2648-1B4C-8A0E-4D5671C88813}" type="datetimeFigureOut">
              <a:rPr kumimoji="1" lang="zh-CN" altLang="en-US" smtClean="0"/>
              <a:t>2017/10/16</a:t>
            </a:fld>
            <a:endParaRPr kumimoji="1"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14407917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442068E-2648-1B4C-8A0E-4D5671C88813}" type="datetimeFigureOut">
              <a:rPr kumimoji="1" lang="zh-CN" altLang="en-US" smtClean="0"/>
              <a:t>2017/10/16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F32FCB7-E85E-1140-93D7-30CCDE947A1D}" type="slidenum">
              <a:rPr kumimoji="1" lang="zh-CN" altLang="en-US" smtClean="0"/>
              <a:t>‹#›</a:t>
            </a:fld>
            <a:endParaRPr kumimoji="1" lang="zh-CN" altLang="en-US"/>
          </a:p>
        </p:txBody>
      </p:sp>
    </p:spTree>
    <p:extLst>
      <p:ext uri="{BB962C8B-B14F-4D97-AF65-F5344CB8AC3E}">
        <p14:creationId xmlns:p14="http://schemas.microsoft.com/office/powerpoint/2010/main" val="3607000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442068E-2648-1B4C-8A0E-4D5671C88813}" type="datetimeFigureOut">
              <a:rPr kumimoji="1" lang="zh-CN" altLang="en-US" smtClean="0"/>
              <a:t>2017/10/16</a:t>
            </a:fld>
            <a:endParaRPr kumimoji="1"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F32FCB7-E85E-1140-93D7-30CCDE947A1D}" type="slidenum">
              <a:rPr kumimoji="1" lang="zh-CN" altLang="en-US" smtClean="0"/>
              <a:t>‹#›</a:t>
            </a:fld>
            <a:endParaRPr kumimoji="1"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34381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vis.stanford.edu/projects/immens/demo/brightkite" TargetMode="External"/><Relationship Id="rId4" Type="http://schemas.openxmlformats.org/officeDocument/2006/relationships/hyperlink" Target="http://vis.stanford.edu/projects/immens/demo/faa" TargetMode="External"/><Relationship Id="rId5" Type="http://schemas.openxmlformats.org/officeDocument/2006/relationships/hyperlink" Target="http://vis.stanford.edu/projects/immens/demo/splom" TargetMode="External"/><Relationship Id="rId6" Type="http://schemas.openxmlformats.org/officeDocument/2006/relationships/hyperlink" Target="https://github.com/uwdata/imMens" TargetMode="External"/><Relationship Id="rId7" Type="http://schemas.openxmlformats.org/officeDocument/2006/relationships/hyperlink" Target="https://github.com/uwdata/imMens/wiki" TargetMode="External"/><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tiff"/><Relationship Id="rId5" Type="http://schemas.openxmlformats.org/officeDocument/2006/relationships/image" Target="../media/image8.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i="1" dirty="0" err="1"/>
              <a:t>imMens</a:t>
            </a:r>
            <a:r>
              <a:rPr lang="en-US" altLang="zh-CN" dirty="0"/>
              <a:t>: Real-time Visual Querying of Big Data </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p:txBody>
          <a:bodyPr>
            <a:normAutofit fontScale="47500" lnSpcReduction="20000"/>
          </a:bodyPr>
          <a:lstStyle/>
          <a:p>
            <a:r>
              <a:rPr lang="nl-NL" altLang="zh-CN" dirty="0" err="1">
                <a:solidFill>
                  <a:schemeClr val="tx1"/>
                </a:solidFill>
              </a:rPr>
              <a:t>Zhicheng</a:t>
            </a:r>
            <a:r>
              <a:rPr lang="nl-NL" altLang="zh-CN" dirty="0">
                <a:solidFill>
                  <a:schemeClr val="tx1"/>
                </a:solidFill>
              </a:rPr>
              <a:t> </a:t>
            </a:r>
            <a:r>
              <a:rPr lang="nl-NL" altLang="zh-CN" dirty="0" err="1">
                <a:solidFill>
                  <a:schemeClr val="tx1"/>
                </a:solidFill>
              </a:rPr>
              <a:t>Liu</a:t>
            </a:r>
            <a:r>
              <a:rPr lang="nl-NL" altLang="zh-CN" dirty="0">
                <a:solidFill>
                  <a:schemeClr val="tx1"/>
                </a:solidFill>
              </a:rPr>
              <a:t>⋆, </a:t>
            </a:r>
            <a:r>
              <a:rPr lang="nl-NL" altLang="zh-CN" dirty="0" err="1">
                <a:solidFill>
                  <a:schemeClr val="tx1"/>
                </a:solidFill>
              </a:rPr>
              <a:t>Biye</a:t>
            </a:r>
            <a:r>
              <a:rPr lang="nl-NL" altLang="zh-CN" dirty="0">
                <a:solidFill>
                  <a:schemeClr val="tx1"/>
                </a:solidFill>
              </a:rPr>
              <a:t> </a:t>
            </a:r>
            <a:r>
              <a:rPr lang="nl-NL" altLang="zh-CN" dirty="0" err="1">
                <a:solidFill>
                  <a:schemeClr val="tx1"/>
                </a:solidFill>
              </a:rPr>
              <a:t>Jiang</a:t>
            </a:r>
            <a:r>
              <a:rPr lang="nl-NL" altLang="zh-CN" dirty="0">
                <a:solidFill>
                  <a:schemeClr val="tx1"/>
                </a:solidFill>
              </a:rPr>
              <a:t>‡ </a:t>
            </a:r>
            <a:r>
              <a:rPr lang="nl-NL" altLang="zh-CN" dirty="0" err="1">
                <a:solidFill>
                  <a:schemeClr val="tx1"/>
                </a:solidFill>
              </a:rPr>
              <a:t>and</a:t>
            </a:r>
            <a:r>
              <a:rPr lang="nl-NL" altLang="zh-CN" dirty="0">
                <a:solidFill>
                  <a:schemeClr val="tx1"/>
                </a:solidFill>
              </a:rPr>
              <a:t> Jeffrey Heer⋆ </a:t>
            </a:r>
            <a:endParaRPr lang="nl-NL" altLang="zh-CN" dirty="0" smtClean="0">
              <a:solidFill>
                <a:schemeClr val="tx1"/>
              </a:solidFill>
            </a:endParaRPr>
          </a:p>
          <a:p>
            <a:endParaRPr kumimoji="1" lang="en-US" altLang="zh-CN" dirty="0" smtClean="0">
              <a:solidFill>
                <a:schemeClr val="tx1"/>
              </a:solidFill>
            </a:endParaRPr>
          </a:p>
          <a:p>
            <a:r>
              <a:rPr kumimoji="1" lang="en-US" altLang="zh-CN" dirty="0" smtClean="0">
                <a:solidFill>
                  <a:schemeClr val="tx1"/>
                </a:solidFill>
              </a:rPr>
              <a:t>presenter</a:t>
            </a:r>
          </a:p>
          <a:p>
            <a:r>
              <a:rPr kumimoji="1" lang="en-US" altLang="zh-CN" dirty="0" smtClean="0">
                <a:solidFill>
                  <a:schemeClr val="tx1"/>
                </a:solidFill>
              </a:rPr>
              <a:t>Tao </a:t>
            </a:r>
            <a:r>
              <a:rPr kumimoji="1" lang="en-US" altLang="zh-CN" dirty="0" err="1" smtClean="0">
                <a:solidFill>
                  <a:schemeClr val="tx1"/>
                </a:solidFill>
              </a:rPr>
              <a:t>mo</a:t>
            </a:r>
            <a:endParaRPr kumimoji="1" lang="zh-CN" altLang="en-US" dirty="0">
              <a:solidFill>
                <a:schemeClr val="tx1"/>
              </a:solidFill>
            </a:endParaRPr>
          </a:p>
        </p:txBody>
      </p:sp>
    </p:spTree>
    <p:extLst>
      <p:ext uri="{BB962C8B-B14F-4D97-AF65-F5344CB8AC3E}">
        <p14:creationId xmlns:p14="http://schemas.microsoft.com/office/powerpoint/2010/main" val="151743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a:xfrm>
            <a:off x="1097280" y="1737360"/>
            <a:ext cx="10058400" cy="4023360"/>
          </a:xfrm>
        </p:spPr>
        <p:txBody>
          <a:bodyPr>
            <a:normAutofit/>
          </a:bodyPr>
          <a:lstStyle/>
          <a:p>
            <a:r>
              <a:rPr kumimoji="1" lang="en-US" altLang="zh-CN" sz="3000" dirty="0" smtClean="0"/>
              <a:t>1 </a:t>
            </a:r>
            <a:r>
              <a:rPr lang="en-US" altLang="zh-CN" sz="3000" dirty="0"/>
              <a:t>Designing Binned Plots </a:t>
            </a:r>
          </a:p>
          <a:p>
            <a:r>
              <a:rPr kumimoji="1" lang="en-US" altLang="zh-CN" sz="3000" dirty="0" smtClean="0"/>
              <a:t>How? </a:t>
            </a:r>
            <a:endParaRPr lang="en-US" altLang="zh-CN" dirty="0"/>
          </a:p>
          <a:p>
            <a:endParaRPr kumimoji="1" lang="zh-CN" altLang="en-US" sz="3000" dirty="0"/>
          </a:p>
        </p:txBody>
      </p:sp>
      <p:pic>
        <p:nvPicPr>
          <p:cNvPr id="6" name="图片 5"/>
          <p:cNvPicPr>
            <a:picLocks noChangeAspect="1"/>
          </p:cNvPicPr>
          <p:nvPr/>
        </p:nvPicPr>
        <p:blipFill>
          <a:blip r:embed="rId3"/>
          <a:stretch>
            <a:fillRect/>
          </a:stretch>
        </p:blipFill>
        <p:spPr>
          <a:xfrm>
            <a:off x="3834384" y="2158766"/>
            <a:ext cx="8034528" cy="4506546"/>
          </a:xfrm>
          <a:prstGeom prst="rect">
            <a:avLst/>
          </a:prstGeom>
        </p:spPr>
      </p:pic>
      <p:sp>
        <p:nvSpPr>
          <p:cNvPr id="7" name="文本框 6"/>
          <p:cNvSpPr txBox="1"/>
          <p:nvPr/>
        </p:nvSpPr>
        <p:spPr>
          <a:xfrm>
            <a:off x="1261872" y="3564374"/>
            <a:ext cx="1420582" cy="369332"/>
          </a:xfrm>
          <a:prstGeom prst="rect">
            <a:avLst/>
          </a:prstGeom>
          <a:noFill/>
        </p:spPr>
        <p:txBody>
          <a:bodyPr wrap="none" rtlCol="0">
            <a:spAutoFit/>
          </a:bodyPr>
          <a:lstStyle/>
          <a:p>
            <a:r>
              <a:rPr kumimoji="1" lang="en-US" altLang="zh-CN" smtClean="0"/>
              <a:t>Design Space</a:t>
            </a:r>
            <a:endParaRPr kumimoji="1" lang="zh-CN" altLang="en-US" dirty="0"/>
          </a:p>
        </p:txBody>
      </p:sp>
    </p:spTree>
    <p:extLst>
      <p:ext uri="{BB962C8B-B14F-4D97-AF65-F5344CB8AC3E}">
        <p14:creationId xmlns:p14="http://schemas.microsoft.com/office/powerpoint/2010/main" val="2045117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a:xfrm>
            <a:off x="1097280" y="1737360"/>
            <a:ext cx="10058400" cy="4023360"/>
          </a:xfrm>
        </p:spPr>
        <p:txBody>
          <a:bodyPr>
            <a:normAutofit/>
          </a:bodyPr>
          <a:lstStyle/>
          <a:p>
            <a:r>
              <a:rPr kumimoji="1" lang="en-US" altLang="zh-CN" sz="3000" dirty="0"/>
              <a:t>2 </a:t>
            </a:r>
            <a:r>
              <a:rPr lang="en-US" altLang="zh-CN" sz="3000" dirty="0"/>
              <a:t>Enabling Interaction in Binned Plots</a:t>
            </a:r>
          </a:p>
          <a:p>
            <a:r>
              <a:rPr kumimoji="1" lang="en-US" altLang="zh-CN" sz="3000" dirty="0" smtClean="0"/>
              <a:t>Latency! </a:t>
            </a:r>
          </a:p>
          <a:p>
            <a:r>
              <a:rPr lang="en-US" altLang="zh-CN" dirty="0" smtClean="0"/>
              <a:t>Panning </a:t>
            </a:r>
            <a:r>
              <a:rPr lang="en-US" altLang="zh-CN" dirty="0"/>
              <a:t>and </a:t>
            </a:r>
            <a:r>
              <a:rPr lang="en-US" altLang="zh-CN" dirty="0" smtClean="0"/>
              <a:t>zooming -&gt;  </a:t>
            </a:r>
            <a:r>
              <a:rPr lang="en-US" altLang="zh-CN" dirty="0"/>
              <a:t>finer grained </a:t>
            </a:r>
            <a:r>
              <a:rPr lang="en-US" altLang="zh-CN" dirty="0" smtClean="0"/>
              <a:t>bins</a:t>
            </a:r>
            <a:endParaRPr lang="en-US" altLang="zh-CN" dirty="0"/>
          </a:p>
          <a:p>
            <a:r>
              <a:rPr lang="en-US" altLang="zh-CN" dirty="0"/>
              <a:t>Brushing &amp; </a:t>
            </a:r>
            <a:r>
              <a:rPr lang="en-US" altLang="zh-CN" dirty="0" smtClean="0"/>
              <a:t>linking</a:t>
            </a:r>
            <a:r>
              <a:rPr lang="en-US" altLang="zh-CN" dirty="0"/>
              <a:t> </a:t>
            </a:r>
            <a:r>
              <a:rPr lang="en-US" altLang="zh-CN" dirty="0" smtClean="0"/>
              <a:t>-&gt; computing </a:t>
            </a:r>
            <a:r>
              <a:rPr lang="en-US" altLang="zh-CN" dirty="0"/>
              <a:t>aggregates filtered by an initial data </a:t>
            </a:r>
            <a:r>
              <a:rPr lang="en-US" altLang="zh-CN" dirty="0" smtClean="0"/>
              <a:t>selection</a:t>
            </a:r>
          </a:p>
          <a:p>
            <a:endParaRPr lang="en-US" altLang="zh-CN" dirty="0" smtClean="0"/>
          </a:p>
          <a:p>
            <a:r>
              <a:rPr lang="en-US" altLang="zh-CN" sz="2500" b="1" dirty="0" smtClean="0"/>
              <a:t>How? Multivariate Data Tiles</a:t>
            </a:r>
          </a:p>
          <a:p>
            <a:endParaRPr lang="en-US" altLang="zh-CN" sz="2500" b="1" dirty="0"/>
          </a:p>
          <a:p>
            <a:endParaRPr lang="en-US" altLang="zh-CN" dirty="0" smtClean="0"/>
          </a:p>
          <a:p>
            <a:endParaRPr kumimoji="1" lang="zh-CN" altLang="en-US" sz="3000" dirty="0"/>
          </a:p>
        </p:txBody>
      </p:sp>
    </p:spTree>
    <p:extLst>
      <p:ext uri="{BB962C8B-B14F-4D97-AF65-F5344CB8AC3E}">
        <p14:creationId xmlns:p14="http://schemas.microsoft.com/office/powerpoint/2010/main" val="707043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a:xfrm>
            <a:off x="1097280" y="1737360"/>
            <a:ext cx="10058400" cy="4023360"/>
          </a:xfrm>
        </p:spPr>
        <p:txBody>
          <a:bodyPr>
            <a:normAutofit/>
          </a:bodyPr>
          <a:lstStyle/>
          <a:p>
            <a:r>
              <a:rPr kumimoji="1" lang="en-US" altLang="zh-CN" sz="3000" dirty="0"/>
              <a:t>2 </a:t>
            </a:r>
            <a:r>
              <a:rPr lang="en-US" altLang="zh-CN" sz="3000" dirty="0"/>
              <a:t>Enabling Interaction in Binned Plots</a:t>
            </a:r>
          </a:p>
          <a:p>
            <a:r>
              <a:rPr lang="en-US" altLang="zh-CN" sz="2500" b="1" dirty="0" smtClean="0"/>
              <a:t>Multivariate Data Tiles</a:t>
            </a:r>
          </a:p>
          <a:p>
            <a:r>
              <a:rPr lang="en-US" altLang="zh-CN" sz="2800" dirty="0"/>
              <a:t>Data Cube </a:t>
            </a:r>
            <a:r>
              <a:rPr lang="en-US" altLang="zh-CN" sz="2800" dirty="0" smtClean="0"/>
              <a:t> - &gt; </a:t>
            </a:r>
            <a:r>
              <a:rPr lang="en-US" altLang="zh-CN" sz="2800" dirty="0"/>
              <a:t>Multivariate Data Tiles </a:t>
            </a:r>
            <a:endParaRPr lang="en-US" altLang="zh-CN" sz="2500" b="1" dirty="0"/>
          </a:p>
          <a:p>
            <a:r>
              <a:rPr lang="en-US" altLang="zh-CN" dirty="0" smtClean="0"/>
              <a:t>Apply binned aggregation to get data cube.(Too big to store in memory) Decompose full cube into sub-cubes (at most four dimensions)</a:t>
            </a:r>
          </a:p>
          <a:p>
            <a:r>
              <a:rPr lang="en-US" altLang="zh-CN" sz="3200" dirty="0"/>
              <a:t>A</a:t>
            </a:r>
            <a:r>
              <a:rPr lang="en-US" altLang="zh-CN" sz="3200" dirty="0" smtClean="0"/>
              <a:t>ggregating data </a:t>
            </a:r>
            <a:r>
              <a:rPr lang="en-US" altLang="zh-CN" sz="3200" dirty="0"/>
              <a:t>tiles </a:t>
            </a:r>
            <a:r>
              <a:rPr lang="en-US" altLang="zh-CN" sz="3200" dirty="0" smtClean="0"/>
              <a:t>- &gt; </a:t>
            </a:r>
            <a:r>
              <a:rPr lang="en-US" altLang="zh-CN" sz="3200" dirty="0"/>
              <a:t>Brushing &amp; linking </a:t>
            </a:r>
            <a:r>
              <a:rPr lang="en-US" altLang="zh-CN" sz="3200" dirty="0" smtClean="0"/>
              <a:t>behavior</a:t>
            </a:r>
            <a:endParaRPr lang="en-US" altLang="zh-CN" sz="3200" dirty="0"/>
          </a:p>
          <a:p>
            <a:endParaRPr kumimoji="1" lang="zh-CN" altLang="en-US" sz="3000" dirty="0"/>
          </a:p>
        </p:txBody>
      </p:sp>
    </p:spTree>
    <p:extLst>
      <p:ext uri="{BB962C8B-B14F-4D97-AF65-F5344CB8AC3E}">
        <p14:creationId xmlns:p14="http://schemas.microsoft.com/office/powerpoint/2010/main" val="1045561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pic>
        <p:nvPicPr>
          <p:cNvPr id="4" name="图片 3"/>
          <p:cNvPicPr>
            <a:picLocks noChangeAspect="1"/>
          </p:cNvPicPr>
          <p:nvPr/>
        </p:nvPicPr>
        <p:blipFill>
          <a:blip r:embed="rId3"/>
          <a:stretch>
            <a:fillRect/>
          </a:stretch>
        </p:blipFill>
        <p:spPr>
          <a:xfrm>
            <a:off x="966724" y="2089148"/>
            <a:ext cx="5397500" cy="3960623"/>
          </a:xfrm>
          <a:prstGeom prst="rect">
            <a:avLst/>
          </a:prstGeom>
        </p:spPr>
      </p:pic>
      <p:pic>
        <p:nvPicPr>
          <p:cNvPr id="5" name="图片 4"/>
          <p:cNvPicPr>
            <a:picLocks noChangeAspect="1"/>
          </p:cNvPicPr>
          <p:nvPr/>
        </p:nvPicPr>
        <p:blipFill>
          <a:blip r:embed="rId4"/>
          <a:stretch>
            <a:fillRect/>
          </a:stretch>
        </p:blipFill>
        <p:spPr>
          <a:xfrm>
            <a:off x="6364224" y="2089148"/>
            <a:ext cx="5563771" cy="4102102"/>
          </a:xfrm>
          <a:prstGeom prst="rect">
            <a:avLst/>
          </a:prstGeom>
        </p:spPr>
      </p:pic>
    </p:spTree>
    <p:extLst>
      <p:ext uri="{BB962C8B-B14F-4D97-AF65-F5344CB8AC3E}">
        <p14:creationId xmlns:p14="http://schemas.microsoft.com/office/powerpoint/2010/main" val="76811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pic>
        <p:nvPicPr>
          <p:cNvPr id="3" name="图片 2"/>
          <p:cNvPicPr>
            <a:picLocks noChangeAspect="1"/>
          </p:cNvPicPr>
          <p:nvPr/>
        </p:nvPicPr>
        <p:blipFill>
          <a:blip r:embed="rId3"/>
          <a:stretch>
            <a:fillRect/>
          </a:stretch>
        </p:blipFill>
        <p:spPr>
          <a:xfrm>
            <a:off x="774684" y="2286000"/>
            <a:ext cx="5212654" cy="3720846"/>
          </a:xfrm>
          <a:prstGeom prst="rect">
            <a:avLst/>
          </a:prstGeom>
        </p:spPr>
      </p:pic>
      <p:pic>
        <p:nvPicPr>
          <p:cNvPr id="6" name="图片 5"/>
          <p:cNvPicPr>
            <a:picLocks noChangeAspect="1"/>
          </p:cNvPicPr>
          <p:nvPr/>
        </p:nvPicPr>
        <p:blipFill>
          <a:blip r:embed="rId4"/>
          <a:stretch>
            <a:fillRect/>
          </a:stretch>
        </p:blipFill>
        <p:spPr>
          <a:xfrm>
            <a:off x="5987338" y="2179575"/>
            <a:ext cx="5568950" cy="3933696"/>
          </a:xfrm>
          <a:prstGeom prst="rect">
            <a:avLst/>
          </a:prstGeom>
        </p:spPr>
      </p:pic>
    </p:spTree>
    <p:extLst>
      <p:ext uri="{BB962C8B-B14F-4D97-AF65-F5344CB8AC3E}">
        <p14:creationId xmlns:p14="http://schemas.microsoft.com/office/powerpoint/2010/main" val="1505578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pic>
        <p:nvPicPr>
          <p:cNvPr id="4" name="图片 3"/>
          <p:cNvPicPr>
            <a:picLocks noChangeAspect="1"/>
          </p:cNvPicPr>
          <p:nvPr/>
        </p:nvPicPr>
        <p:blipFill>
          <a:blip r:embed="rId3"/>
          <a:stretch>
            <a:fillRect/>
          </a:stretch>
        </p:blipFill>
        <p:spPr>
          <a:xfrm>
            <a:off x="718372" y="2048256"/>
            <a:ext cx="5679380" cy="3584448"/>
          </a:xfrm>
          <a:prstGeom prst="rect">
            <a:avLst/>
          </a:prstGeom>
        </p:spPr>
      </p:pic>
      <p:pic>
        <p:nvPicPr>
          <p:cNvPr id="5" name="图片 4"/>
          <p:cNvPicPr>
            <a:picLocks noChangeAspect="1"/>
          </p:cNvPicPr>
          <p:nvPr/>
        </p:nvPicPr>
        <p:blipFill>
          <a:blip r:embed="rId4"/>
          <a:stretch>
            <a:fillRect/>
          </a:stretch>
        </p:blipFill>
        <p:spPr>
          <a:xfrm>
            <a:off x="6397752" y="2048256"/>
            <a:ext cx="5794248" cy="3941665"/>
          </a:xfrm>
          <a:prstGeom prst="rect">
            <a:avLst/>
          </a:prstGeom>
        </p:spPr>
      </p:pic>
    </p:spTree>
    <p:extLst>
      <p:ext uri="{BB962C8B-B14F-4D97-AF65-F5344CB8AC3E}">
        <p14:creationId xmlns:p14="http://schemas.microsoft.com/office/powerpoint/2010/main" val="233750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a:xfrm>
            <a:off x="1097280" y="1737360"/>
            <a:ext cx="10058400" cy="4023360"/>
          </a:xfrm>
        </p:spPr>
        <p:txBody>
          <a:bodyPr>
            <a:normAutofit/>
          </a:bodyPr>
          <a:lstStyle/>
          <a:p>
            <a:r>
              <a:rPr kumimoji="1" lang="en-US" altLang="zh-CN" sz="3000" dirty="0"/>
              <a:t>2 </a:t>
            </a:r>
            <a:r>
              <a:rPr lang="en-US" altLang="zh-CN" sz="3000" dirty="0"/>
              <a:t>Enabling Interaction in Binned Plots</a:t>
            </a:r>
          </a:p>
          <a:p>
            <a:r>
              <a:rPr kumimoji="1" lang="en-US" altLang="zh-CN" sz="3000" dirty="0" smtClean="0"/>
              <a:t>Query?</a:t>
            </a:r>
          </a:p>
          <a:p>
            <a:endParaRPr kumimoji="1" lang="zh-CN" altLang="en-US" sz="3000" dirty="0"/>
          </a:p>
        </p:txBody>
      </p:sp>
      <p:pic>
        <p:nvPicPr>
          <p:cNvPr id="4" name="图片 3"/>
          <p:cNvPicPr>
            <a:picLocks noChangeAspect="1"/>
          </p:cNvPicPr>
          <p:nvPr/>
        </p:nvPicPr>
        <p:blipFill>
          <a:blip r:embed="rId3"/>
          <a:stretch>
            <a:fillRect/>
          </a:stretch>
        </p:blipFill>
        <p:spPr>
          <a:xfrm>
            <a:off x="2454021" y="2185961"/>
            <a:ext cx="6089142" cy="2773426"/>
          </a:xfrm>
          <a:prstGeom prst="rect">
            <a:avLst/>
          </a:prstGeom>
        </p:spPr>
      </p:pic>
      <p:sp>
        <p:nvSpPr>
          <p:cNvPr id="5" name="矩形 4"/>
          <p:cNvSpPr/>
          <p:nvPr/>
        </p:nvSpPr>
        <p:spPr>
          <a:xfrm>
            <a:off x="8058912" y="2281953"/>
            <a:ext cx="3096768" cy="2400657"/>
          </a:xfrm>
          <a:prstGeom prst="rect">
            <a:avLst/>
          </a:prstGeom>
        </p:spPr>
        <p:txBody>
          <a:bodyPr wrap="square">
            <a:spAutoFit/>
          </a:bodyPr>
          <a:lstStyle/>
          <a:p>
            <a:r>
              <a:rPr lang="en-US" altLang="zh-CN" sz="2500" dirty="0" smtClean="0">
                <a:effectLst/>
                <a:latin typeface="NimbusRomNo9L" charset="0"/>
              </a:rPr>
              <a:t>For each output bin (summed value), we can use a simple loop that accesses only the bins needed for that summation. </a:t>
            </a:r>
            <a:endParaRPr lang="en-US" altLang="zh-CN" sz="2500" dirty="0"/>
          </a:p>
        </p:txBody>
      </p:sp>
      <p:sp>
        <p:nvSpPr>
          <p:cNvPr id="6" name="矩形 5"/>
          <p:cNvSpPr/>
          <p:nvPr/>
        </p:nvSpPr>
        <p:spPr>
          <a:xfrm>
            <a:off x="1188720" y="4959387"/>
            <a:ext cx="8802624" cy="1200329"/>
          </a:xfrm>
          <a:prstGeom prst="rect">
            <a:avLst/>
          </a:prstGeom>
        </p:spPr>
        <p:txBody>
          <a:bodyPr wrap="square">
            <a:spAutoFit/>
          </a:bodyPr>
          <a:lstStyle/>
          <a:p>
            <a:r>
              <a:rPr lang="en-US" altLang="zh-CN" dirty="0" smtClean="0">
                <a:effectLst/>
                <a:latin typeface="NimbusRomNo9L" charset="0"/>
              </a:rPr>
              <a:t>Consider a 3D data tile </a:t>
            </a:r>
            <a:r>
              <a:rPr lang="en-US" altLang="zh-CN" i="1" dirty="0" smtClean="0">
                <a:effectLst/>
                <a:latin typeface="NimbusRomNo9L" charset="0"/>
              </a:rPr>
              <a:t>T </a:t>
            </a:r>
            <a:r>
              <a:rPr lang="en-US" altLang="zh-CN" dirty="0" smtClean="0">
                <a:effectLst/>
                <a:latin typeface="NimbusRomNo9L" charset="0"/>
              </a:rPr>
              <a:t>with dimensions (</a:t>
            </a:r>
            <a:r>
              <a:rPr lang="en-US" altLang="zh-CN" i="1" dirty="0" smtClean="0">
                <a:effectLst/>
                <a:latin typeface="NimbusRomNo9L" charset="0"/>
              </a:rPr>
              <a:t>d</a:t>
            </a:r>
            <a:r>
              <a:rPr lang="en-US" altLang="zh-CN" sz="800" dirty="0" smtClean="0">
                <a:effectLst/>
                <a:latin typeface="NimbusRomNo9L" charset="0"/>
              </a:rPr>
              <a:t>1</a:t>
            </a:r>
            <a:r>
              <a:rPr lang="en-US" altLang="zh-CN" dirty="0" smtClean="0">
                <a:effectLst/>
                <a:latin typeface="NimbusRomNo9L" charset="0"/>
              </a:rPr>
              <a:t>, </a:t>
            </a:r>
            <a:r>
              <a:rPr lang="en-US" altLang="zh-CN" i="1" dirty="0" smtClean="0">
                <a:effectLst/>
                <a:latin typeface="NimbusRomNo9L" charset="0"/>
              </a:rPr>
              <a:t>d</a:t>
            </a:r>
            <a:r>
              <a:rPr lang="en-US" altLang="zh-CN" sz="800" dirty="0" smtClean="0">
                <a:effectLst/>
                <a:latin typeface="NimbusRomNo9L" charset="0"/>
              </a:rPr>
              <a:t>2</a:t>
            </a:r>
            <a:r>
              <a:rPr lang="en-US" altLang="zh-CN" dirty="0" smtClean="0">
                <a:effectLst/>
                <a:latin typeface="NimbusRomNo9L" charset="0"/>
              </a:rPr>
              <a:t>, </a:t>
            </a:r>
            <a:r>
              <a:rPr lang="en-US" altLang="zh-CN" i="1" dirty="0" smtClean="0">
                <a:effectLst/>
                <a:latin typeface="NimbusRomNo9L" charset="0"/>
              </a:rPr>
              <a:t>d</a:t>
            </a:r>
            <a:r>
              <a:rPr lang="en-US" altLang="zh-CN" sz="800" dirty="0" smtClean="0">
                <a:effectLst/>
                <a:latin typeface="NimbusRomNo9L" charset="0"/>
              </a:rPr>
              <a:t>3</a:t>
            </a:r>
            <a:r>
              <a:rPr lang="en-US" altLang="zh-CN" dirty="0" smtClean="0">
                <a:effectLst/>
                <a:latin typeface="NimbusRomNo9L" charset="0"/>
              </a:rPr>
              <a:t>), with respective bin counts (</a:t>
            </a:r>
            <a:r>
              <a:rPr lang="en-US" altLang="zh-CN" i="1" dirty="0" smtClean="0">
                <a:effectLst/>
                <a:latin typeface="NimbusRomNo9L" charset="0"/>
              </a:rPr>
              <a:t>c</a:t>
            </a:r>
            <a:r>
              <a:rPr lang="en-US" altLang="zh-CN" sz="800" dirty="0" smtClean="0">
                <a:effectLst/>
                <a:latin typeface="NimbusRomNo9L" charset="0"/>
              </a:rPr>
              <a:t>1</a:t>
            </a:r>
            <a:r>
              <a:rPr lang="en-US" altLang="zh-CN" dirty="0" smtClean="0">
                <a:effectLst/>
                <a:latin typeface="NimbusRomNo9L" charset="0"/>
              </a:rPr>
              <a:t>, </a:t>
            </a:r>
            <a:r>
              <a:rPr lang="en-US" altLang="zh-CN" i="1" dirty="0" smtClean="0">
                <a:effectLst/>
                <a:latin typeface="NimbusRomNo9L" charset="0"/>
              </a:rPr>
              <a:t>c</a:t>
            </a:r>
            <a:r>
              <a:rPr lang="en-US" altLang="zh-CN" sz="800" dirty="0" smtClean="0">
                <a:effectLst/>
                <a:latin typeface="NimbusRomNo9L" charset="0"/>
              </a:rPr>
              <a:t>2</a:t>
            </a:r>
            <a:r>
              <a:rPr lang="en-US" altLang="zh-CN" dirty="0" smtClean="0">
                <a:effectLst/>
                <a:latin typeface="NimbusRomNo9L" charset="0"/>
              </a:rPr>
              <a:t>, </a:t>
            </a:r>
            <a:r>
              <a:rPr lang="en-US" altLang="zh-CN" i="1" dirty="0" smtClean="0">
                <a:effectLst/>
                <a:latin typeface="NimbusRomNo9L" charset="0"/>
              </a:rPr>
              <a:t>c</a:t>
            </a:r>
            <a:r>
              <a:rPr lang="en-US" altLang="zh-CN" sz="800" dirty="0" smtClean="0">
                <a:effectLst/>
                <a:latin typeface="NimbusRomNo9L" charset="0"/>
              </a:rPr>
              <a:t>3</a:t>
            </a:r>
            <a:r>
              <a:rPr lang="en-US" altLang="zh-CN" dirty="0" smtClean="0">
                <a:effectLst/>
                <a:latin typeface="NimbusRomNo9L" charset="0"/>
              </a:rPr>
              <a:t>). If users brush a 2D binned plot of </a:t>
            </a:r>
            <a:r>
              <a:rPr lang="en-US" altLang="zh-CN" i="1" dirty="0" smtClean="0">
                <a:effectLst/>
                <a:latin typeface="NimbusRomNo9L" charset="0"/>
              </a:rPr>
              <a:t>d</a:t>
            </a:r>
            <a:r>
              <a:rPr lang="en-US" altLang="zh-CN" sz="800" dirty="0" smtClean="0">
                <a:effectLst/>
                <a:latin typeface="NimbusRomNo9L" charset="0"/>
              </a:rPr>
              <a:t>2 </a:t>
            </a:r>
            <a:r>
              <a:rPr lang="en-US" altLang="zh-CN" dirty="0" smtClean="0">
                <a:effectLst/>
                <a:latin typeface="NimbusRomNo9L" charset="0"/>
              </a:rPr>
              <a:t>and </a:t>
            </a:r>
            <a:r>
              <a:rPr lang="en-US" altLang="zh-CN" i="1" dirty="0" smtClean="0">
                <a:effectLst/>
                <a:latin typeface="NimbusRomNo9L" charset="0"/>
              </a:rPr>
              <a:t>d</a:t>
            </a:r>
            <a:r>
              <a:rPr lang="en-US" altLang="zh-CN" sz="800" dirty="0" smtClean="0">
                <a:effectLst/>
                <a:latin typeface="NimbusRomNo9L" charset="0"/>
              </a:rPr>
              <a:t>3 </a:t>
            </a:r>
            <a:r>
              <a:rPr lang="en-US" altLang="zh-CN" dirty="0" smtClean="0">
                <a:effectLst/>
                <a:latin typeface="NimbusRomNo9L" charset="0"/>
              </a:rPr>
              <a:t>to select ranges </a:t>
            </a:r>
            <a:r>
              <a:rPr lang="en-US" altLang="zh-CN" i="1" dirty="0" smtClean="0">
                <a:effectLst/>
                <a:latin typeface="NimbusRomNo9L" charset="0"/>
              </a:rPr>
              <a:t>R</a:t>
            </a:r>
            <a:r>
              <a:rPr lang="en-US" altLang="zh-CN" sz="800" dirty="0" smtClean="0">
                <a:effectLst/>
                <a:latin typeface="NimbusRomNo9L" charset="0"/>
              </a:rPr>
              <a:t>2 </a:t>
            </a:r>
            <a:r>
              <a:rPr lang="en-US" altLang="zh-CN" dirty="0" smtClean="0">
                <a:effectLst/>
                <a:latin typeface="NimbusRomNo9L" charset="0"/>
              </a:rPr>
              <a:t>and </a:t>
            </a:r>
            <a:r>
              <a:rPr lang="en-US" altLang="zh-CN" i="1" dirty="0" smtClean="0">
                <a:effectLst/>
                <a:latin typeface="NimbusRomNo9L" charset="0"/>
              </a:rPr>
              <a:t>R</a:t>
            </a:r>
            <a:r>
              <a:rPr lang="en-US" altLang="zh-CN" sz="800" dirty="0" smtClean="0">
                <a:effectLst/>
                <a:latin typeface="NimbusRomNo9L" charset="0"/>
              </a:rPr>
              <a:t>3</a:t>
            </a:r>
            <a:r>
              <a:rPr lang="en-US" altLang="zh-CN" dirty="0" smtClean="0">
                <a:effectLst/>
                <a:latin typeface="NimbusRomNo9L" charset="0"/>
              </a:rPr>
              <a:t>, we can compute the summed value </a:t>
            </a:r>
            <a:r>
              <a:rPr lang="en-US" altLang="zh-CN" i="1" dirty="0" smtClean="0">
                <a:effectLst/>
                <a:latin typeface="NimbusRomNo9L" charset="0"/>
              </a:rPr>
              <a:t>v </a:t>
            </a:r>
            <a:r>
              <a:rPr lang="en-US" altLang="zh-CN" dirty="0" smtClean="0">
                <a:effectLst/>
                <a:latin typeface="NimbusRomNo9L" charset="0"/>
              </a:rPr>
              <a:t>at index </a:t>
            </a:r>
            <a:r>
              <a:rPr lang="en-US" altLang="zh-CN" i="1" dirty="0" err="1" smtClean="0">
                <a:effectLst/>
                <a:latin typeface="NimbusRomNo9L" charset="0"/>
              </a:rPr>
              <a:t>i</a:t>
            </a:r>
            <a:r>
              <a:rPr lang="en-US" altLang="zh-CN" i="1" dirty="0" smtClean="0">
                <a:effectLst/>
                <a:latin typeface="NimbusRomNo9L" charset="0"/>
              </a:rPr>
              <a:t> </a:t>
            </a:r>
            <a:r>
              <a:rPr lang="en-US" altLang="zh-CN" dirty="0" smtClean="0">
                <a:effectLst/>
                <a:latin typeface="NimbusRomNo9L" charset="0"/>
              </a:rPr>
              <a:t>of the </a:t>
            </a:r>
            <a:r>
              <a:rPr lang="en-US" altLang="zh-CN" i="1" dirty="0" smtClean="0">
                <a:effectLst/>
                <a:latin typeface="NimbusRomNo9L" charset="0"/>
              </a:rPr>
              <a:t>d</a:t>
            </a:r>
            <a:r>
              <a:rPr lang="en-US" altLang="zh-CN" sz="800" dirty="0" smtClean="0">
                <a:effectLst/>
                <a:latin typeface="NimbusRomNo9L" charset="0"/>
              </a:rPr>
              <a:t>1 </a:t>
            </a:r>
            <a:r>
              <a:rPr lang="en-US" altLang="zh-CN" dirty="0" smtClean="0">
                <a:effectLst/>
                <a:latin typeface="NimbusRomNo9L" charset="0"/>
              </a:rPr>
              <a:t>projection using Algorithm </a:t>
            </a:r>
            <a:r>
              <a:rPr lang="en-US" altLang="zh-CN" dirty="0" smtClean="0">
                <a:solidFill>
                  <a:srgbClr val="0000FF"/>
                </a:solidFill>
                <a:effectLst/>
                <a:latin typeface="NimbusRomNo9L" charset="0"/>
              </a:rPr>
              <a:t>1</a:t>
            </a:r>
            <a:r>
              <a:rPr lang="en-US" altLang="zh-CN" dirty="0" smtClean="0">
                <a:effectLst/>
                <a:latin typeface="NimbusRomNo9L" charset="0"/>
              </a:rPr>
              <a:t>. With this simple roll-up procedure, we can run the algorithm in parallel for all </a:t>
            </a:r>
            <a:r>
              <a:rPr lang="en-US" altLang="zh-CN" i="1" dirty="0" smtClean="0">
                <a:effectLst/>
                <a:latin typeface="NimbusRomNo9L" charset="0"/>
              </a:rPr>
              <a:t>c</a:t>
            </a:r>
            <a:r>
              <a:rPr lang="en-US" altLang="zh-CN" sz="800" dirty="0" smtClean="0">
                <a:effectLst/>
                <a:latin typeface="NimbusRomNo9L" charset="0"/>
              </a:rPr>
              <a:t>1 </a:t>
            </a:r>
            <a:r>
              <a:rPr lang="en-US" altLang="zh-CN" dirty="0" smtClean="0">
                <a:effectLst/>
                <a:latin typeface="NimbusRomNo9L" charset="0"/>
              </a:rPr>
              <a:t>indices. </a:t>
            </a:r>
            <a:endParaRPr lang="en-US" altLang="zh-CN" dirty="0"/>
          </a:p>
        </p:txBody>
      </p:sp>
    </p:spTree>
    <p:extLst>
      <p:ext uri="{BB962C8B-B14F-4D97-AF65-F5344CB8AC3E}">
        <p14:creationId xmlns:p14="http://schemas.microsoft.com/office/powerpoint/2010/main" val="821968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p:txBody>
          <a:bodyPr>
            <a:normAutofit/>
          </a:bodyPr>
          <a:lstStyle/>
          <a:p>
            <a:r>
              <a:rPr lang="en-US" altLang="zh-CN" sz="3000" dirty="0" smtClean="0"/>
              <a:t>3 Some Details</a:t>
            </a:r>
          </a:p>
          <a:p>
            <a:endParaRPr kumimoji="1" lang="zh-CN" altLang="en-US" sz="3000" dirty="0"/>
          </a:p>
        </p:txBody>
      </p:sp>
      <p:pic>
        <p:nvPicPr>
          <p:cNvPr id="4" name="图片 3"/>
          <p:cNvPicPr>
            <a:picLocks noChangeAspect="1"/>
          </p:cNvPicPr>
          <p:nvPr/>
        </p:nvPicPr>
        <p:blipFill>
          <a:blip r:embed="rId3"/>
          <a:stretch>
            <a:fillRect/>
          </a:stretch>
        </p:blipFill>
        <p:spPr>
          <a:xfrm>
            <a:off x="5976112" y="1737360"/>
            <a:ext cx="5179568" cy="4412594"/>
          </a:xfrm>
          <a:prstGeom prst="rect">
            <a:avLst/>
          </a:prstGeom>
        </p:spPr>
      </p:pic>
      <p:sp>
        <p:nvSpPr>
          <p:cNvPr id="6" name="矩形 5"/>
          <p:cNvSpPr/>
          <p:nvPr/>
        </p:nvSpPr>
        <p:spPr>
          <a:xfrm>
            <a:off x="1097280" y="2970014"/>
            <a:ext cx="3314305" cy="369332"/>
          </a:xfrm>
          <a:prstGeom prst="rect">
            <a:avLst/>
          </a:prstGeom>
        </p:spPr>
        <p:txBody>
          <a:bodyPr wrap="none">
            <a:spAutoFit/>
          </a:bodyPr>
          <a:lstStyle/>
          <a:p>
            <a:r>
              <a:rPr lang="en-US" altLang="zh-CN" b="0" dirty="0" smtClean="0">
                <a:effectLst/>
                <a:latin typeface="NimbusRomNo9L" charset="0"/>
              </a:rPr>
              <a:t>Storing Data Tiles as Image Files </a:t>
            </a:r>
            <a:endParaRPr lang="en-US" altLang="zh-CN" dirty="0"/>
          </a:p>
        </p:txBody>
      </p:sp>
      <p:sp>
        <p:nvSpPr>
          <p:cNvPr id="7" name="矩形 6"/>
          <p:cNvSpPr/>
          <p:nvPr/>
        </p:nvSpPr>
        <p:spPr>
          <a:xfrm>
            <a:off x="1097280" y="3672748"/>
            <a:ext cx="4679486" cy="369332"/>
          </a:xfrm>
          <a:prstGeom prst="rect">
            <a:avLst/>
          </a:prstGeom>
        </p:spPr>
        <p:txBody>
          <a:bodyPr wrap="none">
            <a:spAutoFit/>
          </a:bodyPr>
          <a:lstStyle/>
          <a:p>
            <a:r>
              <a:rPr lang="en-US" altLang="zh-CN" b="0" smtClean="0">
                <a:effectLst/>
                <a:latin typeface="NimbusRomNo9L" charset="0"/>
              </a:rPr>
              <a:t>Parallel Query and Render via </a:t>
            </a:r>
            <a:r>
              <a:rPr lang="en-US" altLang="zh-CN" b="0" dirty="0" err="1" smtClean="0">
                <a:effectLst/>
                <a:latin typeface="NimbusRomNo9L" charset="0"/>
              </a:rPr>
              <a:t>Shader</a:t>
            </a:r>
            <a:r>
              <a:rPr lang="en-US" altLang="zh-CN" b="0" dirty="0" smtClean="0">
                <a:effectLst/>
                <a:latin typeface="NimbusRomNo9L" charset="0"/>
              </a:rPr>
              <a:t> Programs </a:t>
            </a:r>
            <a:endParaRPr lang="en-US" altLang="zh-CN" dirty="0"/>
          </a:p>
        </p:txBody>
      </p:sp>
    </p:spTree>
    <p:extLst>
      <p:ext uri="{BB962C8B-B14F-4D97-AF65-F5344CB8AC3E}">
        <p14:creationId xmlns:p14="http://schemas.microsoft.com/office/powerpoint/2010/main" val="539294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Demo</a:t>
            </a:r>
            <a:endParaRPr kumimoji="1" lang="zh-CN" altLang="en-US" dirty="0"/>
          </a:p>
        </p:txBody>
      </p:sp>
      <p:sp>
        <p:nvSpPr>
          <p:cNvPr id="9" name="矩形 8"/>
          <p:cNvSpPr/>
          <p:nvPr/>
        </p:nvSpPr>
        <p:spPr>
          <a:xfrm>
            <a:off x="1097280" y="2280196"/>
            <a:ext cx="6096000" cy="1200329"/>
          </a:xfrm>
          <a:prstGeom prst="rect">
            <a:avLst/>
          </a:prstGeom>
        </p:spPr>
        <p:txBody>
          <a:bodyPr>
            <a:spAutoFit/>
          </a:bodyPr>
          <a:lstStyle/>
          <a:p>
            <a:r>
              <a:rPr lang="en-US" altLang="zh-CN" dirty="0">
                <a:solidFill>
                  <a:srgbClr val="000000"/>
                </a:solidFill>
                <a:latin typeface="Helvetica Neue" charset="0"/>
              </a:rPr>
              <a:t>4.5 million </a:t>
            </a:r>
            <a:r>
              <a:rPr lang="en-US" altLang="zh-CN" b="1" i="0" u="none" strike="noStrike" dirty="0" smtClean="0">
                <a:solidFill>
                  <a:srgbClr val="383838"/>
                </a:solidFill>
                <a:effectLst/>
                <a:latin typeface="Helvetica Neue" charset="0"/>
                <a:hlinkClick r:id="rId3"/>
              </a:rPr>
              <a:t>user checkins on Brightkite</a:t>
            </a:r>
            <a:r>
              <a:rPr lang="en-US" altLang="zh-CN" dirty="0" smtClean="0"/>
              <a:t/>
            </a:r>
            <a:br>
              <a:rPr lang="en-US" altLang="zh-CN" dirty="0" smtClean="0"/>
            </a:br>
            <a:r>
              <a:rPr lang="en-US" altLang="zh-CN" dirty="0">
                <a:solidFill>
                  <a:srgbClr val="000000"/>
                </a:solidFill>
                <a:latin typeface="Helvetica Neue" charset="0"/>
              </a:rPr>
              <a:t>35.6 million </a:t>
            </a:r>
            <a:r>
              <a:rPr lang="en-US" altLang="zh-CN" b="1" i="0" u="none" strike="noStrike" dirty="0" smtClean="0">
                <a:solidFill>
                  <a:srgbClr val="383838"/>
                </a:solidFill>
                <a:effectLst/>
                <a:latin typeface="Helvetica Neue" charset="0"/>
                <a:hlinkClick r:id="rId4"/>
              </a:rPr>
              <a:t>flight delays in the U.S. from 1989 to 2008</a:t>
            </a:r>
            <a:r>
              <a:rPr lang="en-US" altLang="zh-CN" dirty="0" smtClean="0"/>
              <a:t/>
            </a:r>
            <a:br>
              <a:rPr lang="en-US" altLang="zh-CN" dirty="0" smtClean="0"/>
            </a:br>
            <a:r>
              <a:rPr lang="en-US" altLang="zh-CN" dirty="0">
                <a:solidFill>
                  <a:srgbClr val="000000"/>
                </a:solidFill>
                <a:latin typeface="Helvetica Neue" charset="0"/>
              </a:rPr>
              <a:t>10K to 1B synthetic data points visualized as </a:t>
            </a:r>
            <a:r>
              <a:rPr lang="en-US" altLang="zh-CN" b="1" i="0" u="none" strike="noStrike" dirty="0" smtClean="0">
                <a:solidFill>
                  <a:srgbClr val="383838"/>
                </a:solidFill>
                <a:effectLst/>
                <a:latin typeface="Helvetica Neue" charset="0"/>
                <a:hlinkClick r:id="rId5"/>
              </a:rPr>
              <a:t>scatterplot matrices (SPLOM)</a:t>
            </a:r>
            <a:endParaRPr lang="zh-CN" altLang="en-US" dirty="0"/>
          </a:p>
        </p:txBody>
      </p:sp>
      <p:sp>
        <p:nvSpPr>
          <p:cNvPr id="3" name="Rectangle 2"/>
          <p:cNvSpPr/>
          <p:nvPr/>
        </p:nvSpPr>
        <p:spPr>
          <a:xfrm>
            <a:off x="1097280" y="5167727"/>
            <a:ext cx="3609321" cy="369332"/>
          </a:xfrm>
          <a:prstGeom prst="rect">
            <a:avLst/>
          </a:prstGeom>
        </p:spPr>
        <p:txBody>
          <a:bodyPr wrap="none">
            <a:spAutoFit/>
          </a:bodyPr>
          <a:lstStyle/>
          <a:p>
            <a:r>
              <a:rPr lang="en-US" dirty="0">
                <a:hlinkClick r:id="rId6"/>
              </a:rPr>
              <a:t>https://</a:t>
            </a:r>
            <a:r>
              <a:rPr lang="en-US" dirty="0" err="1">
                <a:hlinkClick r:id="rId6"/>
              </a:rPr>
              <a:t>github.com</a:t>
            </a:r>
            <a:r>
              <a:rPr lang="en-US" dirty="0">
                <a:hlinkClick r:id="rId6"/>
              </a:rPr>
              <a:t>/</a:t>
            </a:r>
            <a:r>
              <a:rPr lang="en-US" dirty="0" err="1">
                <a:hlinkClick r:id="rId6"/>
              </a:rPr>
              <a:t>uwdata</a:t>
            </a:r>
            <a:r>
              <a:rPr lang="en-US" dirty="0">
                <a:hlinkClick r:id="rId6"/>
              </a:rPr>
              <a:t>/</a:t>
            </a:r>
            <a:r>
              <a:rPr lang="en-US" dirty="0" err="1">
                <a:hlinkClick r:id="rId6"/>
              </a:rPr>
              <a:t>imMens</a:t>
            </a:r>
            <a:endParaRPr lang="en-US" dirty="0"/>
          </a:p>
        </p:txBody>
      </p:sp>
      <p:sp>
        <p:nvSpPr>
          <p:cNvPr id="4" name="Rectangle 3"/>
          <p:cNvSpPr/>
          <p:nvPr/>
        </p:nvSpPr>
        <p:spPr>
          <a:xfrm>
            <a:off x="1097280" y="5537059"/>
            <a:ext cx="4074192" cy="369332"/>
          </a:xfrm>
          <a:prstGeom prst="rect">
            <a:avLst/>
          </a:prstGeom>
        </p:spPr>
        <p:txBody>
          <a:bodyPr wrap="none">
            <a:spAutoFit/>
          </a:bodyPr>
          <a:lstStyle/>
          <a:p>
            <a:r>
              <a:rPr lang="en-US" dirty="0">
                <a:hlinkClick r:id="rId7"/>
              </a:rPr>
              <a:t>https://</a:t>
            </a:r>
            <a:r>
              <a:rPr lang="en-US" dirty="0" err="1">
                <a:hlinkClick r:id="rId7"/>
              </a:rPr>
              <a:t>github.com</a:t>
            </a:r>
            <a:r>
              <a:rPr lang="en-US" dirty="0">
                <a:hlinkClick r:id="rId7"/>
              </a:rPr>
              <a:t>/</a:t>
            </a:r>
            <a:r>
              <a:rPr lang="en-US" dirty="0" err="1">
                <a:hlinkClick r:id="rId7"/>
              </a:rPr>
              <a:t>uwdata</a:t>
            </a:r>
            <a:r>
              <a:rPr lang="en-US" dirty="0">
                <a:hlinkClick r:id="rId7"/>
              </a:rPr>
              <a:t>/</a:t>
            </a:r>
            <a:r>
              <a:rPr lang="en-US" dirty="0" err="1">
                <a:hlinkClick r:id="rId7"/>
              </a:rPr>
              <a:t>imMens</a:t>
            </a:r>
            <a:r>
              <a:rPr lang="en-US" dirty="0">
                <a:hlinkClick r:id="rId7"/>
              </a:rPr>
              <a:t>/wiki</a:t>
            </a:r>
            <a:endParaRPr lang="en-US" dirty="0"/>
          </a:p>
        </p:txBody>
      </p:sp>
      <p:pic>
        <p:nvPicPr>
          <p:cNvPr id="5" name="Picture 4"/>
          <p:cNvPicPr>
            <a:picLocks noChangeAspect="1"/>
          </p:cNvPicPr>
          <p:nvPr/>
        </p:nvPicPr>
        <p:blipFill>
          <a:blip r:embed="rId8"/>
          <a:stretch>
            <a:fillRect/>
          </a:stretch>
        </p:blipFill>
        <p:spPr>
          <a:xfrm>
            <a:off x="5808498" y="4187904"/>
            <a:ext cx="5751830" cy="1718487"/>
          </a:xfrm>
          <a:prstGeom prst="rect">
            <a:avLst/>
          </a:prstGeom>
        </p:spPr>
      </p:pic>
    </p:spTree>
    <p:extLst>
      <p:ext uri="{BB962C8B-B14F-4D97-AF65-F5344CB8AC3E}">
        <p14:creationId xmlns:p14="http://schemas.microsoft.com/office/powerpoint/2010/main" val="1886795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Future </a:t>
            </a:r>
            <a:r>
              <a:rPr kumimoji="1" lang="en-US" altLang="zh-CN" dirty="0" smtClean="0"/>
              <a:t>Work</a:t>
            </a:r>
            <a:endParaRPr kumimoji="1" lang="zh-CN" altLang="en-US" dirty="0"/>
          </a:p>
        </p:txBody>
      </p:sp>
      <p:sp>
        <p:nvSpPr>
          <p:cNvPr id="4" name="文本框 3"/>
          <p:cNvSpPr txBox="1"/>
          <p:nvPr/>
        </p:nvSpPr>
        <p:spPr>
          <a:xfrm>
            <a:off x="1097280" y="2173749"/>
            <a:ext cx="10810011" cy="2015936"/>
          </a:xfrm>
          <a:prstGeom prst="rect">
            <a:avLst/>
          </a:prstGeom>
          <a:noFill/>
        </p:spPr>
        <p:txBody>
          <a:bodyPr wrap="none" rtlCol="0">
            <a:spAutoFit/>
          </a:bodyPr>
          <a:lstStyle/>
          <a:p>
            <a:r>
              <a:rPr kumimoji="1" lang="en-US" altLang="zh-CN" sz="2500" dirty="0" smtClean="0"/>
              <a:t>Other possible data reduction method apply here other than binned aggregation?</a:t>
            </a:r>
          </a:p>
          <a:p>
            <a:endParaRPr kumimoji="1" lang="en-US" altLang="zh-CN" sz="2500" dirty="0" smtClean="0"/>
          </a:p>
          <a:p>
            <a:r>
              <a:rPr lang="en-US" altLang="zh-CN" sz="2500" dirty="0" smtClean="0"/>
              <a:t>Brushing </a:t>
            </a:r>
            <a:r>
              <a:rPr lang="en-US" altLang="zh-CN" sz="2500" dirty="0"/>
              <a:t>of more than four </a:t>
            </a:r>
            <a:r>
              <a:rPr lang="en-US" altLang="zh-CN" sz="2500" dirty="0" smtClean="0"/>
              <a:t>dimension?</a:t>
            </a:r>
          </a:p>
          <a:p>
            <a:endParaRPr lang="en-US" altLang="zh-CN" sz="2500" dirty="0" smtClean="0"/>
          </a:p>
          <a:p>
            <a:r>
              <a:rPr lang="en-US" altLang="zh-CN" sz="2500" dirty="0"/>
              <a:t>V</a:t>
            </a:r>
            <a:r>
              <a:rPr lang="en-US" altLang="zh-CN" sz="2500" dirty="0" smtClean="0"/>
              <a:t>isualization </a:t>
            </a:r>
            <a:r>
              <a:rPr lang="en-US" altLang="zh-CN" sz="2500" dirty="0"/>
              <a:t>construction </a:t>
            </a:r>
            <a:r>
              <a:rPr lang="en-US" altLang="zh-CN" sz="2500" dirty="0" smtClean="0"/>
              <a:t>UI</a:t>
            </a:r>
            <a:r>
              <a:rPr lang="en-US" altLang="zh-CN" sz="2500" dirty="0" smtClean="0"/>
              <a:t>?</a:t>
            </a:r>
            <a:endParaRPr lang="en-US" altLang="zh-CN" sz="2500" dirty="0" smtClean="0"/>
          </a:p>
        </p:txBody>
      </p:sp>
    </p:spTree>
    <p:extLst>
      <p:ext uri="{BB962C8B-B14F-4D97-AF65-F5344CB8AC3E}">
        <p14:creationId xmlns:p14="http://schemas.microsoft.com/office/powerpoint/2010/main" val="1617948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Content</a:t>
            </a:r>
            <a:endParaRPr kumimoji="1" lang="zh-CN" altLang="en-US" dirty="0"/>
          </a:p>
        </p:txBody>
      </p:sp>
      <p:sp>
        <p:nvSpPr>
          <p:cNvPr id="3" name="内容占位符 2"/>
          <p:cNvSpPr>
            <a:spLocks noGrp="1"/>
          </p:cNvSpPr>
          <p:nvPr>
            <p:ph idx="1"/>
          </p:nvPr>
        </p:nvSpPr>
        <p:spPr>
          <a:xfrm>
            <a:off x="1097280" y="1877265"/>
            <a:ext cx="10058400" cy="4023360"/>
          </a:xfrm>
        </p:spPr>
        <p:txBody>
          <a:bodyPr/>
          <a:lstStyle/>
          <a:p>
            <a:r>
              <a:rPr kumimoji="1" lang="en-US" altLang="zh-CN" sz="3000" dirty="0" smtClean="0"/>
              <a:t>1 Introduction</a:t>
            </a:r>
          </a:p>
          <a:p>
            <a:r>
              <a:rPr kumimoji="1" lang="en-US" altLang="zh-CN" sz="3000" dirty="0" smtClean="0"/>
              <a:t>2 Related Work</a:t>
            </a:r>
          </a:p>
          <a:p>
            <a:r>
              <a:rPr kumimoji="1" lang="en-US" altLang="zh-CN" sz="3000" dirty="0" smtClean="0"/>
              <a:t>3 Techniques Being Used</a:t>
            </a:r>
          </a:p>
          <a:p>
            <a:r>
              <a:rPr kumimoji="1" lang="en-US" altLang="zh-CN" sz="3000" dirty="0" smtClean="0"/>
              <a:t>4 Demo</a:t>
            </a:r>
          </a:p>
          <a:p>
            <a:r>
              <a:rPr kumimoji="1" lang="en-US" altLang="zh-CN" sz="3000" dirty="0"/>
              <a:t>5</a:t>
            </a:r>
            <a:r>
              <a:rPr kumimoji="1" lang="en-US" altLang="zh-CN" sz="3000" dirty="0" smtClean="0"/>
              <a:t> Future Work</a:t>
            </a:r>
          </a:p>
          <a:p>
            <a:endParaRPr kumimoji="1" lang="zh-CN" altLang="en-US" dirty="0"/>
          </a:p>
        </p:txBody>
      </p:sp>
    </p:spTree>
    <p:extLst>
      <p:ext uri="{BB962C8B-B14F-4D97-AF65-F5344CB8AC3E}">
        <p14:creationId xmlns:p14="http://schemas.microsoft.com/office/powerpoint/2010/main" val="2038016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4" name="TextBox 3"/>
          <p:cNvSpPr txBox="1"/>
          <p:nvPr/>
        </p:nvSpPr>
        <p:spPr>
          <a:xfrm>
            <a:off x="5115697" y="3509318"/>
            <a:ext cx="1643079" cy="477054"/>
          </a:xfrm>
          <a:prstGeom prst="rect">
            <a:avLst/>
          </a:prstGeom>
          <a:noFill/>
        </p:spPr>
        <p:txBody>
          <a:bodyPr wrap="none" rtlCol="0">
            <a:spAutoFit/>
          </a:bodyPr>
          <a:lstStyle/>
          <a:p>
            <a:r>
              <a:rPr lang="en-US" sz="2500" dirty="0" smtClean="0"/>
              <a:t>Questions?</a:t>
            </a:r>
            <a:endParaRPr lang="en-US" sz="2500" dirty="0"/>
          </a:p>
        </p:txBody>
      </p:sp>
    </p:spTree>
    <p:extLst>
      <p:ext uri="{BB962C8B-B14F-4D97-AF65-F5344CB8AC3E}">
        <p14:creationId xmlns:p14="http://schemas.microsoft.com/office/powerpoint/2010/main" val="198413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p:txBody>
          <a:bodyPr/>
          <a:lstStyle/>
          <a:p>
            <a:r>
              <a:rPr kumimoji="1" lang="en-US" altLang="zh-CN" smtClean="0"/>
              <a:t>Data Visualization - Big Data</a:t>
            </a:r>
          </a:p>
          <a:p>
            <a:endParaRPr kumimoji="1" lang="zh-CN" altLang="en-US" dirty="0"/>
          </a:p>
        </p:txBody>
      </p:sp>
      <p:pic>
        <p:nvPicPr>
          <p:cNvPr id="4" name="图片 3"/>
          <p:cNvPicPr>
            <a:picLocks noChangeAspect="1"/>
          </p:cNvPicPr>
          <p:nvPr/>
        </p:nvPicPr>
        <p:blipFill>
          <a:blip r:embed="rId3"/>
          <a:stretch>
            <a:fillRect/>
          </a:stretch>
        </p:blipFill>
        <p:spPr>
          <a:xfrm>
            <a:off x="7526654" y="2604204"/>
            <a:ext cx="3629025" cy="1668142"/>
          </a:xfrm>
          <a:prstGeom prst="rect">
            <a:avLst/>
          </a:prstGeom>
        </p:spPr>
      </p:pic>
      <p:pic>
        <p:nvPicPr>
          <p:cNvPr id="5" name="图片 4"/>
          <p:cNvPicPr>
            <a:picLocks noChangeAspect="1"/>
          </p:cNvPicPr>
          <p:nvPr/>
        </p:nvPicPr>
        <p:blipFill>
          <a:blip r:embed="rId4"/>
          <a:stretch>
            <a:fillRect/>
          </a:stretch>
        </p:blipFill>
        <p:spPr>
          <a:xfrm>
            <a:off x="7526655" y="4303761"/>
            <a:ext cx="3629025" cy="1792503"/>
          </a:xfrm>
          <a:prstGeom prst="rect">
            <a:avLst/>
          </a:prstGeom>
        </p:spPr>
      </p:pic>
      <p:pic>
        <p:nvPicPr>
          <p:cNvPr id="7" name="图片 6"/>
          <p:cNvPicPr>
            <a:picLocks noChangeAspect="1"/>
          </p:cNvPicPr>
          <p:nvPr/>
        </p:nvPicPr>
        <p:blipFill>
          <a:blip r:embed="rId5"/>
          <a:stretch>
            <a:fillRect/>
          </a:stretch>
        </p:blipFill>
        <p:spPr>
          <a:xfrm>
            <a:off x="906248" y="2806473"/>
            <a:ext cx="3061503" cy="2393539"/>
          </a:xfrm>
          <a:prstGeom prst="rect">
            <a:avLst/>
          </a:prstGeom>
        </p:spPr>
      </p:pic>
      <p:pic>
        <p:nvPicPr>
          <p:cNvPr id="8" name="图片 7"/>
          <p:cNvPicPr>
            <a:picLocks noChangeAspect="1"/>
          </p:cNvPicPr>
          <p:nvPr/>
        </p:nvPicPr>
        <p:blipFill>
          <a:blip r:embed="rId6"/>
          <a:stretch>
            <a:fillRect/>
          </a:stretch>
        </p:blipFill>
        <p:spPr>
          <a:xfrm>
            <a:off x="4158783" y="3095986"/>
            <a:ext cx="2846293" cy="1814512"/>
          </a:xfrm>
          <a:prstGeom prst="rect">
            <a:avLst/>
          </a:prstGeom>
        </p:spPr>
      </p:pic>
      <p:sp>
        <p:nvSpPr>
          <p:cNvPr id="10" name="文本框 9"/>
          <p:cNvSpPr txBox="1"/>
          <p:nvPr/>
        </p:nvSpPr>
        <p:spPr>
          <a:xfrm>
            <a:off x="1097280" y="5649637"/>
            <a:ext cx="5454185" cy="369332"/>
          </a:xfrm>
          <a:prstGeom prst="rect">
            <a:avLst/>
          </a:prstGeom>
          <a:noFill/>
        </p:spPr>
        <p:txBody>
          <a:bodyPr wrap="none" rtlCol="0">
            <a:spAutoFit/>
          </a:bodyPr>
          <a:lstStyle/>
          <a:p>
            <a:r>
              <a:rPr lang="en-US" altLang="zh-CN"/>
              <a:t>Traditional data visualization tools are often inadequate </a:t>
            </a:r>
            <a:endParaRPr kumimoji="1" lang="zh-CN" altLang="en-US" dirty="0"/>
          </a:p>
        </p:txBody>
      </p:sp>
    </p:spTree>
    <p:extLst>
      <p:ext uri="{BB962C8B-B14F-4D97-AF65-F5344CB8AC3E}">
        <p14:creationId xmlns:p14="http://schemas.microsoft.com/office/powerpoint/2010/main" val="382113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p:txBody>
          <a:bodyPr/>
          <a:lstStyle/>
          <a:p>
            <a:r>
              <a:rPr kumimoji="1" lang="en-US" altLang="zh-CN" dirty="0" smtClean="0"/>
              <a:t>Data Visualization - Big Data</a:t>
            </a:r>
          </a:p>
          <a:p>
            <a:endParaRPr kumimoji="1" lang="zh-CN" altLang="en-US" dirty="0"/>
          </a:p>
        </p:txBody>
      </p:sp>
      <p:sp>
        <p:nvSpPr>
          <p:cNvPr id="6" name="矩形 5"/>
          <p:cNvSpPr/>
          <p:nvPr/>
        </p:nvSpPr>
        <p:spPr>
          <a:xfrm>
            <a:off x="1098180" y="3006590"/>
            <a:ext cx="1546577" cy="477054"/>
          </a:xfrm>
          <a:prstGeom prst="rect">
            <a:avLst/>
          </a:prstGeom>
        </p:spPr>
        <p:txBody>
          <a:bodyPr wrap="none">
            <a:spAutoFit/>
          </a:bodyPr>
          <a:lstStyle/>
          <a:p>
            <a:r>
              <a:rPr lang="en-US" altLang="zh-CN" sz="2500" i="1" dirty="0" smtClean="0">
                <a:effectLst/>
                <a:latin typeface="NimbusRomNo9L" charset="0"/>
              </a:rPr>
              <a:t>perceptual</a:t>
            </a:r>
            <a:endParaRPr lang="en-US" altLang="zh-CN" sz="2500" dirty="0"/>
          </a:p>
        </p:txBody>
      </p:sp>
      <p:sp>
        <p:nvSpPr>
          <p:cNvPr id="11" name="文本框 10"/>
          <p:cNvSpPr txBox="1"/>
          <p:nvPr/>
        </p:nvSpPr>
        <p:spPr>
          <a:xfrm>
            <a:off x="1074457" y="2528884"/>
            <a:ext cx="2248372" cy="477054"/>
          </a:xfrm>
          <a:prstGeom prst="rect">
            <a:avLst/>
          </a:prstGeom>
          <a:noFill/>
        </p:spPr>
        <p:txBody>
          <a:bodyPr wrap="none" rtlCol="0">
            <a:spAutoFit/>
          </a:bodyPr>
          <a:lstStyle/>
          <a:p>
            <a:r>
              <a:rPr kumimoji="1" lang="en-US" altLang="zh-CN" sz="2500" dirty="0" smtClean="0"/>
              <a:t>Two challenges:</a:t>
            </a:r>
            <a:endParaRPr kumimoji="1" lang="zh-CN" altLang="en-US" sz="2500" dirty="0"/>
          </a:p>
        </p:txBody>
      </p:sp>
      <p:sp>
        <p:nvSpPr>
          <p:cNvPr id="12" name="矩形 11"/>
          <p:cNvSpPr/>
          <p:nvPr/>
        </p:nvSpPr>
        <p:spPr>
          <a:xfrm>
            <a:off x="1074457" y="3592018"/>
            <a:ext cx="5458546" cy="369332"/>
          </a:xfrm>
          <a:prstGeom prst="rect">
            <a:avLst/>
          </a:prstGeom>
        </p:spPr>
        <p:txBody>
          <a:bodyPr wrap="none">
            <a:spAutoFit/>
          </a:bodyPr>
          <a:lstStyle/>
          <a:p>
            <a:r>
              <a:rPr lang="en-US" altLang="zh-CN" smtClean="0">
                <a:effectLst/>
                <a:latin typeface="NimbusRomNo9L" charset="0"/>
              </a:rPr>
              <a:t>resolution of conventional displays (~1-3 million pixels) </a:t>
            </a:r>
            <a:endParaRPr lang="en-US" altLang="zh-CN"/>
          </a:p>
        </p:txBody>
      </p:sp>
      <p:sp>
        <p:nvSpPr>
          <p:cNvPr id="13" name="矩形 12"/>
          <p:cNvSpPr/>
          <p:nvPr/>
        </p:nvSpPr>
        <p:spPr>
          <a:xfrm>
            <a:off x="1074457" y="4096153"/>
            <a:ext cx="3042821" cy="477054"/>
          </a:xfrm>
          <a:prstGeom prst="rect">
            <a:avLst/>
          </a:prstGeom>
        </p:spPr>
        <p:txBody>
          <a:bodyPr wrap="none">
            <a:spAutoFit/>
          </a:bodyPr>
          <a:lstStyle/>
          <a:p>
            <a:r>
              <a:rPr lang="en-US" altLang="zh-CN" sz="2500" i="1" dirty="0" smtClean="0">
                <a:effectLst/>
                <a:latin typeface="NimbusRomNo9L" charset="0"/>
              </a:rPr>
              <a:t>interactive </a:t>
            </a:r>
            <a:r>
              <a:rPr lang="en-US" altLang="zh-CN" sz="2500" dirty="0" smtClean="0">
                <a:effectLst/>
                <a:latin typeface="NimbusRomNo9L" charset="0"/>
              </a:rPr>
              <a:t>scalability </a:t>
            </a:r>
            <a:endParaRPr lang="en-US" altLang="zh-CN" sz="2500" dirty="0"/>
          </a:p>
        </p:txBody>
      </p:sp>
      <p:sp>
        <p:nvSpPr>
          <p:cNvPr id="14" name="矩形 13"/>
          <p:cNvSpPr/>
          <p:nvPr/>
        </p:nvSpPr>
        <p:spPr>
          <a:xfrm>
            <a:off x="1097280" y="4708010"/>
            <a:ext cx="6096000" cy="646331"/>
          </a:xfrm>
          <a:prstGeom prst="rect">
            <a:avLst/>
          </a:prstGeom>
        </p:spPr>
        <p:txBody>
          <a:bodyPr>
            <a:spAutoFit/>
          </a:bodyPr>
          <a:lstStyle/>
          <a:p>
            <a:r>
              <a:rPr lang="en-US" altLang="zh-CN" smtClean="0">
                <a:effectLst/>
                <a:latin typeface="NimbusRomNo9L" charset="0"/>
              </a:rPr>
              <a:t>Querying </a:t>
            </a:r>
            <a:r>
              <a:rPr lang="en-US" altLang="zh-CN" dirty="0" smtClean="0">
                <a:effectLst/>
                <a:latin typeface="NimbusRomNo9L" charset="0"/>
              </a:rPr>
              <a:t>large data stores can incur high latency, disrupting fluent interaction </a:t>
            </a:r>
            <a:endParaRPr lang="en-US" altLang="zh-CN" dirty="0"/>
          </a:p>
        </p:txBody>
      </p:sp>
      <p:sp>
        <p:nvSpPr>
          <p:cNvPr id="15" name="文本框 14"/>
          <p:cNvSpPr txBox="1"/>
          <p:nvPr/>
        </p:nvSpPr>
        <p:spPr>
          <a:xfrm>
            <a:off x="8961120" y="2528884"/>
            <a:ext cx="1409360" cy="477054"/>
          </a:xfrm>
          <a:prstGeom prst="rect">
            <a:avLst/>
          </a:prstGeom>
          <a:noFill/>
        </p:spPr>
        <p:txBody>
          <a:bodyPr wrap="none" rtlCol="0">
            <a:spAutoFit/>
          </a:bodyPr>
          <a:lstStyle/>
          <a:p>
            <a:r>
              <a:rPr kumimoji="1" lang="en-US" altLang="zh-CN" sz="2500" dirty="0" smtClean="0"/>
              <a:t>Solution?</a:t>
            </a:r>
            <a:endParaRPr kumimoji="1" lang="zh-CN" altLang="en-US" sz="2500" dirty="0"/>
          </a:p>
        </p:txBody>
      </p:sp>
      <p:sp>
        <p:nvSpPr>
          <p:cNvPr id="16" name="文本框 15"/>
          <p:cNvSpPr txBox="1"/>
          <p:nvPr/>
        </p:nvSpPr>
        <p:spPr>
          <a:xfrm>
            <a:off x="8609199" y="3365688"/>
            <a:ext cx="2464777" cy="369332"/>
          </a:xfrm>
          <a:prstGeom prst="rect">
            <a:avLst/>
          </a:prstGeom>
          <a:noFill/>
        </p:spPr>
        <p:txBody>
          <a:bodyPr wrap="none" rtlCol="0">
            <a:spAutoFit/>
          </a:bodyPr>
          <a:lstStyle/>
          <a:p>
            <a:r>
              <a:rPr kumimoji="1" lang="en-US" altLang="zh-CN" smtClean="0"/>
              <a:t>Data reduction methods</a:t>
            </a:r>
            <a:endParaRPr kumimoji="1" lang="zh-CN" altLang="en-US" dirty="0"/>
          </a:p>
        </p:txBody>
      </p:sp>
    </p:spTree>
    <p:extLst>
      <p:ext uri="{BB962C8B-B14F-4D97-AF65-F5344CB8AC3E}">
        <p14:creationId xmlns:p14="http://schemas.microsoft.com/office/powerpoint/2010/main" val="1366342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Related </a:t>
            </a:r>
            <a:r>
              <a:rPr kumimoji="1" lang="en-US" altLang="zh-CN" dirty="0" smtClean="0"/>
              <a:t>Work</a:t>
            </a:r>
            <a:endParaRPr kumimoji="1" lang="zh-CN" altLang="en-US" dirty="0"/>
          </a:p>
        </p:txBody>
      </p:sp>
      <p:sp>
        <p:nvSpPr>
          <p:cNvPr id="3" name="内容占位符 2"/>
          <p:cNvSpPr>
            <a:spLocks noGrp="1"/>
          </p:cNvSpPr>
          <p:nvPr>
            <p:ph idx="1"/>
          </p:nvPr>
        </p:nvSpPr>
        <p:spPr/>
        <p:txBody>
          <a:bodyPr>
            <a:normAutofit/>
          </a:bodyPr>
          <a:lstStyle/>
          <a:p>
            <a:r>
              <a:rPr lang="en-US" altLang="zh-CN" sz="3000" b="1" dirty="0"/>
              <a:t>F</a:t>
            </a:r>
            <a:r>
              <a:rPr lang="en-US" altLang="zh-CN" sz="3000" b="1" dirty="0" smtClean="0"/>
              <a:t>iltering </a:t>
            </a:r>
          </a:p>
          <a:p>
            <a:r>
              <a:rPr lang="en-US" altLang="zh-CN" sz="3000" b="1" dirty="0" smtClean="0"/>
              <a:t>Sampling</a:t>
            </a:r>
          </a:p>
          <a:p>
            <a:r>
              <a:rPr lang="en-US" altLang="zh-CN" sz="3000" b="1" dirty="0" smtClean="0"/>
              <a:t>Aggregation </a:t>
            </a:r>
            <a:endParaRPr lang="en-US" altLang="zh-CN" sz="3000" b="1" dirty="0"/>
          </a:p>
        </p:txBody>
      </p:sp>
      <p:sp>
        <p:nvSpPr>
          <p:cNvPr id="4" name="矩形 3"/>
          <p:cNvSpPr/>
          <p:nvPr/>
        </p:nvSpPr>
        <p:spPr>
          <a:xfrm>
            <a:off x="6766560" y="1845734"/>
            <a:ext cx="5236464" cy="1631216"/>
          </a:xfrm>
          <a:prstGeom prst="rect">
            <a:avLst/>
          </a:prstGeom>
        </p:spPr>
        <p:txBody>
          <a:bodyPr wrap="square">
            <a:spAutoFit/>
          </a:bodyPr>
          <a:lstStyle/>
          <a:p>
            <a:r>
              <a:rPr lang="en-US" altLang="zh-CN" sz="2500" i="1" dirty="0" smtClean="0">
                <a:effectLst/>
                <a:latin typeface="NimbusRomNo9L" charset="0"/>
              </a:rPr>
              <a:t>perceptual and interactive scalability should be limited by the chosen </a:t>
            </a:r>
            <a:r>
              <a:rPr lang="en-US" altLang="zh-CN" sz="2500" i="1" dirty="0" smtClean="0">
                <a:solidFill>
                  <a:srgbClr val="FF0000"/>
                </a:solidFill>
                <a:effectLst/>
                <a:latin typeface="NimbusRomNo9L" charset="0"/>
              </a:rPr>
              <a:t>resolution</a:t>
            </a:r>
            <a:r>
              <a:rPr lang="en-US" altLang="zh-CN" sz="2500" i="1" dirty="0" smtClean="0">
                <a:effectLst/>
                <a:latin typeface="NimbusRomNo9L" charset="0"/>
              </a:rPr>
              <a:t> of the visualized data, not the number of records</a:t>
            </a:r>
            <a:r>
              <a:rPr lang="en-US" altLang="zh-CN" sz="2500" dirty="0" smtClean="0">
                <a:effectLst/>
                <a:latin typeface="NimbusRomNo9L" charset="0"/>
              </a:rPr>
              <a:t>. </a:t>
            </a:r>
            <a:endParaRPr lang="en-US" altLang="zh-CN" sz="2500" dirty="0"/>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64082" y="3976103"/>
            <a:ext cx="1714526" cy="1714526"/>
          </a:xfrm>
          <a:prstGeom prst="rect">
            <a:avLst/>
          </a:prstGeom>
        </p:spPr>
      </p:pic>
      <p:pic>
        <p:nvPicPr>
          <p:cNvPr id="6" name="图片 5"/>
          <p:cNvPicPr>
            <a:picLocks noChangeAspect="1"/>
          </p:cNvPicPr>
          <p:nvPr/>
        </p:nvPicPr>
        <p:blipFill>
          <a:blip r:embed="rId4"/>
          <a:stretch>
            <a:fillRect/>
          </a:stretch>
        </p:blipFill>
        <p:spPr>
          <a:xfrm>
            <a:off x="2910599" y="3941234"/>
            <a:ext cx="2439390" cy="1878330"/>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559311" y="4037796"/>
            <a:ext cx="3183636" cy="1685205"/>
          </a:xfrm>
          <a:prstGeom prst="rect">
            <a:avLst/>
          </a:prstGeom>
        </p:spPr>
      </p:pic>
    </p:spTree>
    <p:extLst>
      <p:ext uri="{BB962C8B-B14F-4D97-AF65-F5344CB8AC3E}">
        <p14:creationId xmlns:p14="http://schemas.microsoft.com/office/powerpoint/2010/main" val="330023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Related </a:t>
            </a:r>
            <a:r>
              <a:rPr kumimoji="1" lang="en-US" altLang="zh-CN" dirty="0" smtClean="0"/>
              <a:t>Work</a:t>
            </a:r>
            <a:endParaRPr kumimoji="1" lang="zh-CN" altLang="en-US" dirty="0"/>
          </a:p>
        </p:txBody>
      </p:sp>
      <p:sp>
        <p:nvSpPr>
          <p:cNvPr id="3" name="内容占位符 2"/>
          <p:cNvSpPr>
            <a:spLocks noGrp="1"/>
          </p:cNvSpPr>
          <p:nvPr>
            <p:ph idx="1"/>
          </p:nvPr>
        </p:nvSpPr>
        <p:spPr/>
        <p:txBody>
          <a:bodyPr>
            <a:normAutofit/>
          </a:bodyPr>
          <a:lstStyle/>
          <a:p>
            <a:r>
              <a:rPr lang="en-US" altLang="zh-CN" sz="3500" b="1" dirty="0" smtClean="0"/>
              <a:t>Filtering &amp; Sampling</a:t>
            </a:r>
          </a:p>
          <a:p>
            <a:r>
              <a:rPr lang="en-US" altLang="zh-CN" sz="3200" dirty="0">
                <a:solidFill>
                  <a:schemeClr val="tx1"/>
                </a:solidFill>
              </a:rPr>
              <a:t>S</a:t>
            </a:r>
            <a:r>
              <a:rPr lang="en-US" altLang="zh-CN" sz="3200" dirty="0" smtClean="0">
                <a:solidFill>
                  <a:schemeClr val="tx1"/>
                </a:solidFill>
              </a:rPr>
              <a:t>imple </a:t>
            </a:r>
            <a:r>
              <a:rPr lang="en-US" altLang="zh-CN" sz="3200" dirty="0">
                <a:solidFill>
                  <a:schemeClr val="tx1"/>
                </a:solidFill>
              </a:rPr>
              <a:t>random </a:t>
            </a:r>
            <a:r>
              <a:rPr lang="en-US" altLang="zh-CN" sz="3200" dirty="0" smtClean="0">
                <a:solidFill>
                  <a:schemeClr val="tx1"/>
                </a:solidFill>
              </a:rPr>
              <a:t>sampling</a:t>
            </a:r>
          </a:p>
          <a:p>
            <a:r>
              <a:rPr lang="en-US" altLang="zh-CN" sz="3200" dirty="0">
                <a:solidFill>
                  <a:schemeClr val="tx1"/>
                </a:solidFill>
              </a:rPr>
              <a:t>Systematic sampling </a:t>
            </a:r>
          </a:p>
          <a:p>
            <a:r>
              <a:rPr lang="en-US" altLang="zh-CN" sz="3200" dirty="0">
                <a:solidFill>
                  <a:schemeClr val="tx1"/>
                </a:solidFill>
              </a:rPr>
              <a:t>Stratified sampling</a:t>
            </a:r>
          </a:p>
          <a:p>
            <a:r>
              <a:rPr lang="en-US" altLang="zh-CN" sz="3000" b="1" dirty="0" smtClean="0"/>
              <a:t> </a:t>
            </a:r>
          </a:p>
        </p:txBody>
      </p:sp>
      <p:sp>
        <p:nvSpPr>
          <p:cNvPr id="8" name="矩形 7"/>
          <p:cNvSpPr/>
          <p:nvPr/>
        </p:nvSpPr>
        <p:spPr>
          <a:xfrm>
            <a:off x="6126480" y="3155793"/>
            <a:ext cx="2892395" cy="400110"/>
          </a:xfrm>
          <a:prstGeom prst="rect">
            <a:avLst/>
          </a:prstGeom>
        </p:spPr>
        <p:txBody>
          <a:bodyPr wrap="none">
            <a:spAutoFit/>
          </a:bodyPr>
          <a:lstStyle/>
          <a:p>
            <a:r>
              <a:rPr lang="en-US" altLang="zh-CN" sz="2000" dirty="0"/>
              <a:t>requiring prior knowledge</a:t>
            </a:r>
            <a:endParaRPr lang="zh-CN" altLang="en-US" sz="2000" dirty="0"/>
          </a:p>
        </p:txBody>
      </p:sp>
      <p:sp>
        <p:nvSpPr>
          <p:cNvPr id="9" name="右大括号 8"/>
          <p:cNvSpPr/>
          <p:nvPr/>
        </p:nvSpPr>
        <p:spPr>
          <a:xfrm>
            <a:off x="5413248" y="2688336"/>
            <a:ext cx="475488" cy="1335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633054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Related </a:t>
            </a:r>
            <a:r>
              <a:rPr kumimoji="1" lang="en-US" altLang="zh-CN" dirty="0" smtClean="0"/>
              <a:t>Work</a:t>
            </a:r>
            <a:endParaRPr kumimoji="1" lang="zh-CN" altLang="en-US" dirty="0"/>
          </a:p>
        </p:txBody>
      </p:sp>
      <p:sp>
        <p:nvSpPr>
          <p:cNvPr id="3" name="内容占位符 2"/>
          <p:cNvSpPr>
            <a:spLocks noGrp="1"/>
          </p:cNvSpPr>
          <p:nvPr>
            <p:ph idx="1"/>
          </p:nvPr>
        </p:nvSpPr>
        <p:spPr/>
        <p:txBody>
          <a:bodyPr>
            <a:normAutofit/>
          </a:bodyPr>
          <a:lstStyle/>
          <a:p>
            <a:r>
              <a:rPr lang="en-US" altLang="zh-CN" sz="3600" b="1" dirty="0"/>
              <a:t>Binned Aggregation </a:t>
            </a:r>
          </a:p>
          <a:p>
            <a:r>
              <a:rPr lang="en-US" altLang="zh-CN" sz="3000" b="1" dirty="0" smtClean="0"/>
              <a:t> </a:t>
            </a:r>
          </a:p>
        </p:txBody>
      </p:sp>
      <p:pic>
        <p:nvPicPr>
          <p:cNvPr id="4" name="图片 3"/>
          <p:cNvPicPr>
            <a:picLocks noChangeAspect="1"/>
          </p:cNvPicPr>
          <p:nvPr/>
        </p:nvPicPr>
        <p:blipFill>
          <a:blip r:embed="rId3"/>
          <a:stretch>
            <a:fillRect/>
          </a:stretch>
        </p:blipFill>
        <p:spPr>
          <a:xfrm>
            <a:off x="6361684" y="1845734"/>
            <a:ext cx="4793996" cy="4346308"/>
          </a:xfrm>
          <a:prstGeom prst="rect">
            <a:avLst/>
          </a:prstGeom>
        </p:spPr>
      </p:pic>
      <p:sp>
        <p:nvSpPr>
          <p:cNvPr id="5" name="矩形 4"/>
          <p:cNvSpPr/>
          <p:nvPr/>
        </p:nvSpPr>
        <p:spPr>
          <a:xfrm>
            <a:off x="1097280" y="2538907"/>
            <a:ext cx="4230624" cy="2015936"/>
          </a:xfrm>
          <a:prstGeom prst="rect">
            <a:avLst/>
          </a:prstGeom>
        </p:spPr>
        <p:txBody>
          <a:bodyPr wrap="square">
            <a:spAutoFit/>
          </a:bodyPr>
          <a:lstStyle/>
          <a:p>
            <a:r>
              <a:rPr lang="en-US" altLang="zh-CN" sz="2500" dirty="0"/>
              <a:t>Binning aggregates data and visualizes density by counting the number of data points falling within each predefined bin. </a:t>
            </a:r>
          </a:p>
        </p:txBody>
      </p:sp>
    </p:spTree>
    <p:extLst>
      <p:ext uri="{BB962C8B-B14F-4D97-AF65-F5344CB8AC3E}">
        <p14:creationId xmlns:p14="http://schemas.microsoft.com/office/powerpoint/2010/main" val="310046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p:txBody>
          <a:bodyPr>
            <a:normAutofit/>
          </a:bodyPr>
          <a:lstStyle/>
          <a:p>
            <a:r>
              <a:rPr kumimoji="1" lang="en-US" altLang="zh-CN" sz="3000" dirty="0" smtClean="0"/>
              <a:t>1 </a:t>
            </a:r>
            <a:r>
              <a:rPr lang="en-US" altLang="zh-CN" sz="3000" dirty="0"/>
              <a:t>Designing Binned Plots </a:t>
            </a:r>
          </a:p>
          <a:p>
            <a:r>
              <a:rPr kumimoji="1" lang="en-US" altLang="zh-CN" sz="3000" dirty="0" smtClean="0"/>
              <a:t>2 </a:t>
            </a:r>
            <a:r>
              <a:rPr lang="en-US" altLang="zh-CN" sz="3000" dirty="0"/>
              <a:t>Enabling Interaction in Binned </a:t>
            </a:r>
            <a:r>
              <a:rPr lang="en-US" altLang="zh-CN" sz="3000" dirty="0" smtClean="0"/>
              <a:t>Plots</a:t>
            </a:r>
          </a:p>
          <a:p>
            <a:r>
              <a:rPr lang="en-US" altLang="zh-CN" sz="3000" dirty="0" smtClean="0"/>
              <a:t>3 Some Details</a:t>
            </a:r>
            <a:endParaRPr lang="en-US" altLang="zh-CN" sz="3000" dirty="0"/>
          </a:p>
          <a:p>
            <a:endParaRPr kumimoji="1" lang="zh-CN" altLang="en-US" sz="3000" dirty="0"/>
          </a:p>
        </p:txBody>
      </p:sp>
    </p:spTree>
    <p:extLst>
      <p:ext uri="{BB962C8B-B14F-4D97-AF65-F5344CB8AC3E}">
        <p14:creationId xmlns:p14="http://schemas.microsoft.com/office/powerpoint/2010/main" val="974073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Techniques Being Used</a:t>
            </a:r>
            <a:endParaRPr kumimoji="1" lang="zh-CN" altLang="en-US" dirty="0"/>
          </a:p>
        </p:txBody>
      </p:sp>
      <p:sp>
        <p:nvSpPr>
          <p:cNvPr id="3" name="内容占位符 2"/>
          <p:cNvSpPr>
            <a:spLocks noGrp="1"/>
          </p:cNvSpPr>
          <p:nvPr>
            <p:ph idx="1"/>
          </p:nvPr>
        </p:nvSpPr>
        <p:spPr>
          <a:xfrm>
            <a:off x="1097280" y="1737360"/>
            <a:ext cx="10058400" cy="4023360"/>
          </a:xfrm>
        </p:spPr>
        <p:txBody>
          <a:bodyPr>
            <a:normAutofit/>
          </a:bodyPr>
          <a:lstStyle/>
          <a:p>
            <a:r>
              <a:rPr kumimoji="1" lang="en-US" altLang="zh-CN" sz="3000" dirty="0" smtClean="0"/>
              <a:t>1 </a:t>
            </a:r>
            <a:r>
              <a:rPr lang="en-US" altLang="zh-CN" sz="3000" dirty="0"/>
              <a:t>Designing Binned Plots </a:t>
            </a:r>
          </a:p>
          <a:p>
            <a:r>
              <a:rPr kumimoji="1" lang="en-US" altLang="zh-CN" sz="3000" dirty="0" smtClean="0"/>
              <a:t>Why? </a:t>
            </a:r>
            <a:r>
              <a:rPr lang="en-US" altLang="zh-CN" dirty="0"/>
              <a:t>conveys both global patterns (e.g., densities) and local features (e.g., outliers), while enabling multiple levels of resolution via the choice of bin size. </a:t>
            </a:r>
          </a:p>
          <a:p>
            <a:endParaRPr kumimoji="1" lang="zh-CN" altLang="en-US" sz="3000" dirty="0"/>
          </a:p>
        </p:txBody>
      </p:sp>
      <p:pic>
        <p:nvPicPr>
          <p:cNvPr id="4" name="图片 3"/>
          <p:cNvPicPr>
            <a:picLocks noChangeAspect="1"/>
          </p:cNvPicPr>
          <p:nvPr/>
        </p:nvPicPr>
        <p:blipFill>
          <a:blip r:embed="rId3"/>
          <a:stretch>
            <a:fillRect/>
          </a:stretch>
        </p:blipFill>
        <p:spPr>
          <a:xfrm>
            <a:off x="1649730" y="3188117"/>
            <a:ext cx="8953500" cy="3467100"/>
          </a:xfrm>
          <a:prstGeom prst="rect">
            <a:avLst/>
          </a:prstGeom>
        </p:spPr>
      </p:pic>
      <p:sp>
        <p:nvSpPr>
          <p:cNvPr id="5" name="矩形 4"/>
          <p:cNvSpPr/>
          <p:nvPr/>
        </p:nvSpPr>
        <p:spPr>
          <a:xfrm>
            <a:off x="4796629" y="3003451"/>
            <a:ext cx="2659702" cy="369332"/>
          </a:xfrm>
          <a:prstGeom prst="rect">
            <a:avLst/>
          </a:prstGeom>
        </p:spPr>
        <p:txBody>
          <a:bodyPr wrap="none">
            <a:spAutoFit/>
          </a:bodyPr>
          <a:lstStyle/>
          <a:p>
            <a:r>
              <a:rPr lang="en-US" altLang="zh-CN" dirty="0" smtClean="0">
                <a:effectLst/>
                <a:latin typeface="NimbusRomNo9L" charset="0"/>
              </a:rPr>
              <a:t>four million user </a:t>
            </a:r>
            <a:r>
              <a:rPr lang="en-US" altLang="zh-CN" dirty="0" err="1" smtClean="0">
                <a:effectLst/>
                <a:latin typeface="NimbusRomNo9L" charset="0"/>
              </a:rPr>
              <a:t>checkins</a:t>
            </a:r>
            <a:r>
              <a:rPr lang="en-US" altLang="zh-CN" dirty="0" smtClean="0">
                <a:effectLst/>
                <a:latin typeface="NimbusRomNo9L" charset="0"/>
              </a:rPr>
              <a:t> </a:t>
            </a:r>
            <a:endParaRPr lang="en-US" altLang="zh-CN" dirty="0"/>
          </a:p>
        </p:txBody>
      </p:sp>
    </p:spTree>
    <p:extLst>
      <p:ext uri="{BB962C8B-B14F-4D97-AF65-F5344CB8AC3E}">
        <p14:creationId xmlns:p14="http://schemas.microsoft.com/office/powerpoint/2010/main" val="1546397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怀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怀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206</TotalTime>
  <Words>1190</Words>
  <Application>Microsoft Macintosh PowerPoint</Application>
  <PresentationFormat>Widescreen</PresentationFormat>
  <Paragraphs>130</Paragraphs>
  <Slides>20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Calibri Light</vt:lpstr>
      <vt:lpstr>DengXian</vt:lpstr>
      <vt:lpstr>Helvetica Neue</vt:lpstr>
      <vt:lpstr>NimbusRomNo9L</vt:lpstr>
      <vt:lpstr>宋体</vt:lpstr>
      <vt:lpstr>怀旧</vt:lpstr>
      <vt:lpstr>imMens: Real-time Visual Querying of Big Data  </vt:lpstr>
      <vt:lpstr>Content</vt:lpstr>
      <vt:lpstr>Introduction</vt:lpstr>
      <vt:lpstr>Introduction</vt:lpstr>
      <vt:lpstr>Related Work</vt:lpstr>
      <vt:lpstr>Related Work</vt:lpstr>
      <vt:lpstr>Related Work</vt:lpstr>
      <vt:lpstr>Techniques Being Used</vt:lpstr>
      <vt:lpstr>Techniques Being Used</vt:lpstr>
      <vt:lpstr>Techniques Being Used</vt:lpstr>
      <vt:lpstr>Techniques Being Used</vt:lpstr>
      <vt:lpstr>Techniques Being Used</vt:lpstr>
      <vt:lpstr>Techniques Being Used</vt:lpstr>
      <vt:lpstr>Techniques Being Used</vt:lpstr>
      <vt:lpstr>Techniques Being Used</vt:lpstr>
      <vt:lpstr>Techniques Being Used</vt:lpstr>
      <vt:lpstr>Techniques Being Used</vt:lpstr>
      <vt:lpstr>Demo</vt:lpstr>
      <vt:lpstr>Future Work</vt:lpstr>
      <vt:lpstr>Q&amp;A</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imMens: Real-time Visual Querying of Big Data  </dc:title>
  <dc:creator>Tao Mo</dc:creator>
  <cp:lastModifiedBy>Tao Mo</cp:lastModifiedBy>
  <cp:revision>37</cp:revision>
  <dcterms:created xsi:type="dcterms:W3CDTF">2017-10-14T01:37:27Z</dcterms:created>
  <dcterms:modified xsi:type="dcterms:W3CDTF">2017-10-16T14:24:51Z</dcterms:modified>
</cp:coreProperties>
</file>